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60" r:id="rId3"/>
    <p:sldId id="257" r:id="rId4"/>
    <p:sldId id="261" r:id="rId5"/>
    <p:sldId id="258" r:id="rId6"/>
    <p:sldId id="259" r:id="rId7"/>
    <p:sldId id="263" r:id="rId8"/>
    <p:sldId id="262" r:id="rId9"/>
    <p:sldId id="271" r:id="rId10"/>
    <p:sldId id="272" r:id="rId11"/>
    <p:sldId id="273" r:id="rId12"/>
    <p:sldId id="266" r:id="rId13"/>
    <p:sldId id="274" r:id="rId14"/>
    <p:sldId id="275" r:id="rId15"/>
    <p:sldId id="264" r:id="rId16"/>
    <p:sldId id="269" r:id="rId17"/>
    <p:sldId id="276" r:id="rId18"/>
    <p:sldId id="268"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530" autoAdjust="0"/>
    <p:restoredTop sz="94660"/>
  </p:normalViewPr>
  <p:slideViewPr>
    <p:cSldViewPr snapToGrid="0">
      <p:cViewPr varScale="1">
        <p:scale>
          <a:sx n="108" d="100"/>
          <a:sy n="108" d="100"/>
        </p:scale>
        <p:origin x="224" y="2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0-28T23:41:05.597"/>
    </inkml:context>
    <inkml:brush xml:id="br0">
      <inkml:brushProperty name="width" value="0.5" units="cm"/>
      <inkml:brushProperty name="height" value="1" units="cm"/>
      <inkml:brushProperty name="color" value="#FF2500"/>
      <inkml:brushProperty name="tip" value="rectangle"/>
      <inkml:brushProperty name="rasterOp" value="maskPen"/>
    </inkml:brush>
  </inkml:definitions>
  <inkml:trace contextRef="#ctx0" brushRef="#br0">1 33,'64'0,"-9"0,-40 0,21 0,-16 0,16 0,-6 0,-5 0,6 0,4 0,-17 0,24 0,-24 0,11 0,6 0,20-14,6 10,10-10,-27 14,6 0,6 0,-3 0,-5 0,-12 0,-6 0,-5 0,32 0,-27 0,23 0,-13 0,-14 0,3 0,-7 0,1 0,7 0,0 0,-7 0,-1 0</inkml:trace>
</inkml:ink>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E0D803FD-6696-4944-A7BC-61983DE7C9D3}" type="datetimeFigureOut">
              <a:rPr lang="en-US" smtClean="0"/>
              <a:t>10/28/20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27946984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D803FD-6696-4944-A7BC-61983DE7C9D3}" type="datetimeFigureOut">
              <a:rPr lang="en-US" smtClean="0"/>
              <a:t>10/28/20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2309342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D803FD-6696-4944-A7BC-61983DE7C9D3}" type="datetimeFigureOut">
              <a:rPr lang="en-US" smtClean="0"/>
              <a:t>10/28/20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2241670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D803FD-6696-4944-A7BC-61983DE7C9D3}" type="datetimeFigureOut">
              <a:rPr lang="en-US" smtClean="0"/>
              <a:t>10/28/20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2098657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E0D803FD-6696-4944-A7BC-61983DE7C9D3}" type="datetimeFigureOut">
              <a:rPr lang="en-US" smtClean="0"/>
              <a:t>10/28/20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103100373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E0D803FD-6696-4944-A7BC-61983DE7C9D3}" type="datetimeFigureOut">
              <a:rPr lang="en-US" smtClean="0"/>
              <a:t>10/28/20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33753093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E0D803FD-6696-4944-A7BC-61983DE7C9D3}" type="datetimeFigureOut">
              <a:rPr lang="en-US" smtClean="0"/>
              <a:t>10/28/20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D664F5-5407-4371-9429-DCBD628A032B}"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036672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D803FD-6696-4944-A7BC-61983DE7C9D3}" type="datetimeFigureOut">
              <a:rPr lang="en-US" smtClean="0"/>
              <a:t>10/28/20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28363615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D803FD-6696-4944-A7BC-61983DE7C9D3}" type="datetimeFigureOut">
              <a:rPr lang="en-US" smtClean="0"/>
              <a:t>10/28/20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1492097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0D803FD-6696-4944-A7BC-61983DE7C9D3}" type="datetimeFigureOut">
              <a:rPr lang="en-US" smtClean="0"/>
              <a:t>10/28/20</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41584145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E0D803FD-6696-4944-A7BC-61983DE7C9D3}" type="datetimeFigureOut">
              <a:rPr lang="en-US" smtClean="0"/>
              <a:t>10/28/20</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C6D664F5-5407-4371-9429-DCBD628A032B}" type="slidenum">
              <a:rPr lang="en-US" smtClean="0"/>
              <a:t>‹#›</a:t>
            </a:fld>
            <a:endParaRPr lang="en-US"/>
          </a:p>
        </p:txBody>
      </p:sp>
    </p:spTree>
    <p:extLst>
      <p:ext uri="{BB962C8B-B14F-4D97-AF65-F5344CB8AC3E}">
        <p14:creationId xmlns:p14="http://schemas.microsoft.com/office/powerpoint/2010/main" val="2690374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E0D803FD-6696-4944-A7BC-61983DE7C9D3}" type="datetimeFigureOut">
              <a:rPr lang="en-US" smtClean="0"/>
              <a:t>10/28/20</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C6D664F5-5407-4371-9429-DCBD628A032B}" type="slidenum">
              <a:rPr lang="en-US" smtClean="0"/>
              <a:t>‹#›</a:t>
            </a:fld>
            <a:endParaRPr lang="en-US"/>
          </a:p>
        </p:txBody>
      </p:sp>
    </p:spTree>
    <p:extLst>
      <p:ext uri="{BB962C8B-B14F-4D97-AF65-F5344CB8AC3E}">
        <p14:creationId xmlns:p14="http://schemas.microsoft.com/office/powerpoint/2010/main" val="140005008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customXml" Target="../ink/ink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7D6B9-6A11-4A22-AFFA-E48F003BBFFC}"/>
              </a:ext>
            </a:extLst>
          </p:cNvPr>
          <p:cNvSpPr>
            <a:spLocks noGrp="1"/>
          </p:cNvSpPr>
          <p:nvPr>
            <p:ph type="ctrTitle"/>
          </p:nvPr>
        </p:nvSpPr>
        <p:spPr/>
        <p:txBody>
          <a:bodyPr>
            <a:normAutofit fontScale="90000"/>
          </a:bodyPr>
          <a:lstStyle/>
          <a:p>
            <a:r>
              <a:rPr lang="en-US" sz="5400" dirty="0">
                <a:latin typeface="Arial Nova Light" panose="020B0604020202020204" pitchFamily="34" charset="0"/>
              </a:rPr>
              <a:t>Fertility Rate Influencers in the us</a:t>
            </a:r>
          </a:p>
        </p:txBody>
      </p:sp>
      <p:sp>
        <p:nvSpPr>
          <p:cNvPr id="3" name="Subtitle 2">
            <a:extLst>
              <a:ext uri="{FF2B5EF4-FFF2-40B4-BE49-F238E27FC236}">
                <a16:creationId xmlns:a16="http://schemas.microsoft.com/office/drawing/2014/main" id="{982F865A-6D7D-491D-A92A-26EC6128B70C}"/>
              </a:ext>
            </a:extLst>
          </p:cNvPr>
          <p:cNvSpPr>
            <a:spLocks noGrp="1"/>
          </p:cNvSpPr>
          <p:nvPr>
            <p:ph type="subTitle" idx="1"/>
          </p:nvPr>
        </p:nvSpPr>
        <p:spPr/>
        <p:txBody>
          <a:bodyPr>
            <a:normAutofit/>
          </a:bodyPr>
          <a:lstStyle/>
          <a:p>
            <a:pPr algn="l"/>
            <a:r>
              <a:rPr lang="en-US" sz="2000" dirty="0">
                <a:latin typeface="Arial Nova Light" panose="020B0304020202020204" pitchFamily="34" charset="0"/>
              </a:rPr>
              <a:t>October 28</a:t>
            </a:r>
            <a:r>
              <a:rPr lang="en-US" sz="2000" baseline="30000" dirty="0">
                <a:latin typeface="Arial Nova Light" panose="020B0304020202020204" pitchFamily="34" charset="0"/>
              </a:rPr>
              <a:t>th</a:t>
            </a:r>
            <a:r>
              <a:rPr lang="en-US" sz="2000" dirty="0">
                <a:latin typeface="Arial Nova Light" panose="020B0304020202020204" pitchFamily="34" charset="0"/>
              </a:rPr>
              <a:t>, 2020</a:t>
            </a:r>
          </a:p>
          <a:p>
            <a:pPr algn="l"/>
            <a:r>
              <a:rPr lang="en-US" sz="1100" b="1" dirty="0">
                <a:latin typeface="Arial Nova Light" panose="020B0304020202020204" pitchFamily="34" charset="0"/>
              </a:rPr>
              <a:t>Team 5</a:t>
            </a:r>
            <a:r>
              <a:rPr lang="en-US" sz="1100" dirty="0">
                <a:latin typeface="Arial Nova Light" panose="020B0304020202020204" pitchFamily="34" charset="0"/>
              </a:rPr>
              <a:t>: Devin Bankston, Isaac Martinez, Jeremy Jackson, Natalie Aviles, Vanessa Lee, Yan Kong</a:t>
            </a:r>
          </a:p>
        </p:txBody>
      </p:sp>
    </p:spTree>
    <p:extLst>
      <p:ext uri="{BB962C8B-B14F-4D97-AF65-F5344CB8AC3E}">
        <p14:creationId xmlns:p14="http://schemas.microsoft.com/office/powerpoint/2010/main" val="2789428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Chart, line chart, histogram&#10;&#10;Description automatically generated">
            <a:extLst>
              <a:ext uri="{FF2B5EF4-FFF2-40B4-BE49-F238E27FC236}">
                <a16:creationId xmlns:a16="http://schemas.microsoft.com/office/drawing/2014/main" id="{BEAE5393-D7FD-AB45-B0A9-D5E30017ADBA}"/>
              </a:ext>
            </a:extLst>
          </p:cNvPr>
          <p:cNvPicPr>
            <a:picLocks noGrp="1" noChangeAspect="1"/>
          </p:cNvPicPr>
          <p:nvPr>
            <p:ph idx="1"/>
          </p:nvPr>
        </p:nvPicPr>
        <p:blipFill>
          <a:blip r:embed="rId2"/>
          <a:stretch>
            <a:fillRect/>
          </a:stretch>
        </p:blipFill>
        <p:spPr>
          <a:xfrm>
            <a:off x="5898776" y="479399"/>
            <a:ext cx="5295900" cy="3619500"/>
          </a:xfrm>
        </p:spPr>
      </p:pic>
      <p:pic>
        <p:nvPicPr>
          <p:cNvPr id="4" name="Content Placeholder 4" descr="Chart, line chart&#10;&#10;Description automatically generated">
            <a:extLst>
              <a:ext uri="{FF2B5EF4-FFF2-40B4-BE49-F238E27FC236}">
                <a16:creationId xmlns:a16="http://schemas.microsoft.com/office/drawing/2014/main" id="{042D55EE-D5F4-F34F-8CD7-B65BB579CEED}"/>
              </a:ext>
            </a:extLst>
          </p:cNvPr>
          <p:cNvPicPr>
            <a:picLocks noChangeAspect="1"/>
          </p:cNvPicPr>
          <p:nvPr/>
        </p:nvPicPr>
        <p:blipFill>
          <a:blip r:embed="rId3"/>
          <a:stretch>
            <a:fillRect/>
          </a:stretch>
        </p:blipFill>
        <p:spPr>
          <a:xfrm>
            <a:off x="259976" y="479399"/>
            <a:ext cx="5638800" cy="3568700"/>
          </a:xfrm>
          <a:prstGeom prst="rect">
            <a:avLst/>
          </a:prstGeom>
        </p:spPr>
      </p:pic>
      <p:sp>
        <p:nvSpPr>
          <p:cNvPr id="8" name="TextBox 7">
            <a:extLst>
              <a:ext uri="{FF2B5EF4-FFF2-40B4-BE49-F238E27FC236}">
                <a16:creationId xmlns:a16="http://schemas.microsoft.com/office/drawing/2014/main" id="{3973BB0A-70A9-2F40-AEB5-E353F2DD1C53}"/>
              </a:ext>
            </a:extLst>
          </p:cNvPr>
          <p:cNvSpPr txBox="1"/>
          <p:nvPr/>
        </p:nvSpPr>
        <p:spPr>
          <a:xfrm>
            <a:off x="838200" y="4396121"/>
            <a:ext cx="10356476" cy="1477328"/>
          </a:xfrm>
          <a:prstGeom prst="rect">
            <a:avLst/>
          </a:prstGeom>
          <a:noFill/>
        </p:spPr>
        <p:txBody>
          <a:bodyPr wrap="square" rtlCol="0">
            <a:spAutoFit/>
          </a:bodyPr>
          <a:lstStyle/>
          <a:p>
            <a:r>
              <a:rPr lang="en-US" dirty="0">
                <a:latin typeface="Arial Nova Light" panose="020B0304020202020204" pitchFamily="34" charset="0"/>
              </a:rPr>
              <a:t>The two charts above show the correlation between education and fertility. Women had the most babies when they were the most uneducated.  As opposed to now, female education is at an all time high and is even surpassing men. One can assume that women are having less children since they are using their education in the workforce. More women in the workforce will result in less time dedicated to raising children like they did decades ago. </a:t>
            </a:r>
          </a:p>
        </p:txBody>
      </p:sp>
    </p:spTree>
    <p:extLst>
      <p:ext uri="{BB962C8B-B14F-4D97-AF65-F5344CB8AC3E}">
        <p14:creationId xmlns:p14="http://schemas.microsoft.com/office/powerpoint/2010/main" val="38545829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 email&#10;&#10;Description automatically generated">
            <a:extLst>
              <a:ext uri="{FF2B5EF4-FFF2-40B4-BE49-F238E27FC236}">
                <a16:creationId xmlns:a16="http://schemas.microsoft.com/office/drawing/2014/main" id="{8C47E9DA-E3BC-D041-AABD-C55851821DF5}"/>
              </a:ext>
            </a:extLst>
          </p:cNvPr>
          <p:cNvPicPr/>
          <p:nvPr/>
        </p:nvPicPr>
        <p:blipFill rotWithShape="1">
          <a:blip r:embed="rId2" cstate="print">
            <a:extLst>
              <a:ext uri="{28A0092B-C50C-407E-A947-70E740481C1C}">
                <a14:useLocalDpi xmlns:a14="http://schemas.microsoft.com/office/drawing/2010/main" val="0"/>
              </a:ext>
            </a:extLst>
          </a:blip>
          <a:srcRect l="30256" t="19449" r="12636" b="29111"/>
          <a:stretch/>
        </p:blipFill>
        <p:spPr bwMode="auto">
          <a:xfrm>
            <a:off x="0" y="2196545"/>
            <a:ext cx="6671994" cy="3835956"/>
          </a:xfrm>
          <a:prstGeom prst="rect">
            <a:avLst/>
          </a:prstGeom>
          <a:ln>
            <a:noFill/>
          </a:ln>
          <a:extLst>
            <a:ext uri="{53640926-AAD7-44D8-BBD7-CCE9431645EC}">
              <a14:shadowObscured xmlns:a14="http://schemas.microsoft.com/office/drawing/2010/main"/>
            </a:ext>
          </a:extLst>
        </p:spPr>
      </p:pic>
      <p:sp>
        <p:nvSpPr>
          <p:cNvPr id="5" name="Title 1">
            <a:extLst>
              <a:ext uri="{FF2B5EF4-FFF2-40B4-BE49-F238E27FC236}">
                <a16:creationId xmlns:a16="http://schemas.microsoft.com/office/drawing/2014/main" id="{F01649AC-3651-8941-AB93-2D3BF6D0B214}"/>
              </a:ext>
            </a:extLst>
          </p:cNvPr>
          <p:cNvSpPr>
            <a:spLocks noGrp="1"/>
          </p:cNvSpPr>
          <p:nvPr>
            <p:ph type="title"/>
          </p:nvPr>
        </p:nvSpPr>
        <p:spPr>
          <a:xfrm>
            <a:off x="472440" y="70544"/>
            <a:ext cx="10515600" cy="1148676"/>
          </a:xfrm>
        </p:spPr>
        <p:txBody>
          <a:bodyPr/>
          <a:lstStyle/>
          <a:p>
            <a:r>
              <a:rPr lang="en-US" dirty="0"/>
              <a:t>Age</a:t>
            </a:r>
          </a:p>
        </p:txBody>
      </p:sp>
      <p:pic>
        <p:nvPicPr>
          <p:cNvPr id="6" name="Picture 5" descr="Graphical user interface, application&#10;&#10;Description automatically generated">
            <a:extLst>
              <a:ext uri="{FF2B5EF4-FFF2-40B4-BE49-F238E27FC236}">
                <a16:creationId xmlns:a16="http://schemas.microsoft.com/office/drawing/2014/main" id="{33906244-CA7E-C449-9AE7-F46DCC0F9200}"/>
              </a:ext>
            </a:extLst>
          </p:cNvPr>
          <p:cNvPicPr/>
          <p:nvPr/>
        </p:nvPicPr>
        <p:blipFill rotWithShape="1">
          <a:blip r:embed="rId3">
            <a:extLst>
              <a:ext uri="{28A0092B-C50C-407E-A947-70E740481C1C}">
                <a14:useLocalDpi xmlns:a14="http://schemas.microsoft.com/office/drawing/2010/main" val="0"/>
              </a:ext>
            </a:extLst>
          </a:blip>
          <a:srcRect l="30406" t="36282" r="12380" b="19001"/>
          <a:stretch/>
        </p:blipFill>
        <p:spPr bwMode="auto">
          <a:xfrm>
            <a:off x="4637648" y="2196545"/>
            <a:ext cx="7554352" cy="4422097"/>
          </a:xfrm>
          <a:prstGeom prst="rect">
            <a:avLst/>
          </a:prstGeom>
          <a:ln>
            <a:noFill/>
          </a:ln>
          <a:extLst>
            <a:ext uri="{53640926-AAD7-44D8-BBD7-CCE9431645EC}">
              <a14:shadowObscured xmlns:a14="http://schemas.microsoft.com/office/drawing/2010/main"/>
            </a:ext>
          </a:extLst>
        </p:spPr>
      </p:pic>
      <p:sp>
        <p:nvSpPr>
          <p:cNvPr id="2" name="TextBox 1">
            <a:extLst>
              <a:ext uri="{FF2B5EF4-FFF2-40B4-BE49-F238E27FC236}">
                <a16:creationId xmlns:a16="http://schemas.microsoft.com/office/drawing/2014/main" id="{A670F906-FD79-C744-8870-9BA912825C58}"/>
              </a:ext>
            </a:extLst>
          </p:cNvPr>
          <p:cNvSpPr txBox="1"/>
          <p:nvPr/>
        </p:nvSpPr>
        <p:spPr>
          <a:xfrm>
            <a:off x="3743498" y="1327624"/>
            <a:ext cx="4705004" cy="369332"/>
          </a:xfrm>
          <a:prstGeom prst="rect">
            <a:avLst/>
          </a:prstGeom>
          <a:solidFill>
            <a:srgbClr val="FF9999"/>
          </a:solidFill>
        </p:spPr>
        <p:txBody>
          <a:bodyPr wrap="square" rtlCol="0">
            <a:spAutoFit/>
          </a:bodyPr>
          <a:lstStyle/>
          <a:p>
            <a:r>
              <a:rPr lang="en-US" dirty="0">
                <a:latin typeface="Arial Nova" panose="020B0304020202020204" pitchFamily="34" charset="0"/>
              </a:rPr>
              <a:t>Does a women's age affect fertility rates?</a:t>
            </a:r>
          </a:p>
        </p:txBody>
      </p:sp>
    </p:spTree>
    <p:extLst>
      <p:ext uri="{BB962C8B-B14F-4D97-AF65-F5344CB8AC3E}">
        <p14:creationId xmlns:p14="http://schemas.microsoft.com/office/powerpoint/2010/main" val="42736174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21197-45F1-45C4-9AE6-052B8BE34DF5}"/>
              </a:ext>
            </a:extLst>
          </p:cNvPr>
          <p:cNvSpPr>
            <a:spLocks noGrp="1"/>
          </p:cNvSpPr>
          <p:nvPr>
            <p:ph type="title"/>
          </p:nvPr>
        </p:nvSpPr>
        <p:spPr>
          <a:xfrm>
            <a:off x="838200" y="342500"/>
            <a:ext cx="10515600" cy="1148676"/>
          </a:xfrm>
        </p:spPr>
        <p:txBody>
          <a:bodyPr/>
          <a:lstStyle/>
          <a:p>
            <a:r>
              <a:rPr lang="en-US" dirty="0"/>
              <a:t>Age</a:t>
            </a:r>
          </a:p>
        </p:txBody>
      </p:sp>
      <p:pic>
        <p:nvPicPr>
          <p:cNvPr id="9" name="Picture 8" descr="Graphical user interface, chart, line chart&#10;&#10;Description automatically generated">
            <a:extLst>
              <a:ext uri="{FF2B5EF4-FFF2-40B4-BE49-F238E27FC236}">
                <a16:creationId xmlns:a16="http://schemas.microsoft.com/office/drawing/2014/main" id="{D75176C4-715C-A044-95A8-77CB4D259D7A}"/>
              </a:ext>
            </a:extLst>
          </p:cNvPr>
          <p:cNvPicPr/>
          <p:nvPr/>
        </p:nvPicPr>
        <p:blipFill rotWithShape="1">
          <a:blip r:embed="rId2">
            <a:extLst>
              <a:ext uri="{28A0092B-C50C-407E-A947-70E740481C1C}">
                <a14:useLocalDpi xmlns:a14="http://schemas.microsoft.com/office/drawing/2010/main" val="0"/>
              </a:ext>
            </a:extLst>
          </a:blip>
          <a:srcRect l="16581" t="25982" r="47350" b="19043"/>
          <a:stretch/>
        </p:blipFill>
        <p:spPr bwMode="auto">
          <a:xfrm>
            <a:off x="6289430" y="1727200"/>
            <a:ext cx="4282607" cy="3480194"/>
          </a:xfrm>
          <a:prstGeom prst="rect">
            <a:avLst/>
          </a:prstGeom>
          <a:ln>
            <a:noFill/>
          </a:ln>
          <a:extLst>
            <a:ext uri="{53640926-AAD7-44D8-BBD7-CCE9431645EC}">
              <a14:shadowObscured xmlns:a14="http://schemas.microsoft.com/office/drawing/2010/main"/>
            </a:ext>
          </a:extLst>
        </p:spPr>
      </p:pic>
      <p:pic>
        <p:nvPicPr>
          <p:cNvPr id="10" name="Picture 9" descr="Graphical user interface, chart&#10;&#10;Description automatically generated">
            <a:extLst>
              <a:ext uri="{FF2B5EF4-FFF2-40B4-BE49-F238E27FC236}">
                <a16:creationId xmlns:a16="http://schemas.microsoft.com/office/drawing/2014/main" id="{95714D97-1C0D-024B-B15A-9D4899EA533C}"/>
              </a:ext>
            </a:extLst>
          </p:cNvPr>
          <p:cNvPicPr/>
          <p:nvPr/>
        </p:nvPicPr>
        <p:blipFill rotWithShape="1">
          <a:blip r:embed="rId3">
            <a:extLst>
              <a:ext uri="{28A0092B-C50C-407E-A947-70E740481C1C}">
                <a14:useLocalDpi xmlns:a14="http://schemas.microsoft.com/office/drawing/2010/main" val="0"/>
              </a:ext>
            </a:extLst>
          </a:blip>
          <a:srcRect l="15042" t="28719" r="46326" b="17129"/>
          <a:stretch/>
        </p:blipFill>
        <p:spPr bwMode="auto">
          <a:xfrm>
            <a:off x="739336" y="1727200"/>
            <a:ext cx="4282607" cy="3480194"/>
          </a:xfrm>
          <a:prstGeom prst="rect">
            <a:avLst/>
          </a:prstGeom>
          <a:ln>
            <a:noFill/>
          </a:ln>
          <a:extLst>
            <a:ext uri="{53640926-AAD7-44D8-BBD7-CCE9431645EC}">
              <a14:shadowObscured xmlns:a14="http://schemas.microsoft.com/office/drawing/2010/main"/>
            </a:ext>
          </a:extLst>
        </p:spPr>
      </p:pic>
      <p:sp>
        <p:nvSpPr>
          <p:cNvPr id="12" name="Content Placeholder 2">
            <a:extLst>
              <a:ext uri="{FF2B5EF4-FFF2-40B4-BE49-F238E27FC236}">
                <a16:creationId xmlns:a16="http://schemas.microsoft.com/office/drawing/2014/main" id="{861BDCDF-4AD0-1F46-94A5-E654CB639521}"/>
              </a:ext>
            </a:extLst>
          </p:cNvPr>
          <p:cNvSpPr txBox="1">
            <a:spLocks/>
          </p:cNvSpPr>
          <p:nvPr/>
        </p:nvSpPr>
        <p:spPr>
          <a:xfrm>
            <a:off x="739336" y="5700774"/>
            <a:ext cx="10515600" cy="936728"/>
          </a:xfrm>
          <a:prstGeom prst="rect">
            <a:avLst/>
          </a:prstGeom>
          <a:solidFill>
            <a:srgbClr val="FF9999"/>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latin typeface="Arial Nova Light" panose="020B0304020202020204" pitchFamily="34" charset="0"/>
              </a:rPr>
              <a:t>We were surprised to find that the fertility rate of women 35 and older in increasing. We attribute this increase to higher education and possibly healthcare advancements</a:t>
            </a:r>
          </a:p>
          <a:p>
            <a:endParaRPr lang="en-US" sz="2400" dirty="0">
              <a:latin typeface="Arial Nova Light" panose="020B0304020202020204" pitchFamily="34" charset="0"/>
            </a:endParaRPr>
          </a:p>
          <a:p>
            <a:pPr lvl="1"/>
            <a:endParaRPr lang="en-US" dirty="0">
              <a:latin typeface="Arial Nova Light" panose="020B0304020202020204" pitchFamily="34" charset="0"/>
            </a:endParaRPr>
          </a:p>
          <a:p>
            <a:pPr lvl="1"/>
            <a:endParaRPr lang="en-US" dirty="0">
              <a:latin typeface="Arial Nova Light" panose="020B0304020202020204" pitchFamily="34" charset="0"/>
            </a:endParaRPr>
          </a:p>
        </p:txBody>
      </p:sp>
    </p:spTree>
    <p:extLst>
      <p:ext uri="{BB962C8B-B14F-4D97-AF65-F5344CB8AC3E}">
        <p14:creationId xmlns:p14="http://schemas.microsoft.com/office/powerpoint/2010/main" val="2480820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21197-45F1-45C4-9AE6-052B8BE34DF5}"/>
              </a:ext>
            </a:extLst>
          </p:cNvPr>
          <p:cNvSpPr>
            <a:spLocks noGrp="1"/>
          </p:cNvSpPr>
          <p:nvPr>
            <p:ph type="title"/>
          </p:nvPr>
        </p:nvSpPr>
        <p:spPr/>
        <p:txBody>
          <a:bodyPr/>
          <a:lstStyle/>
          <a:p>
            <a:r>
              <a:rPr lang="en-US" dirty="0"/>
              <a:t>Marital Status</a:t>
            </a:r>
          </a:p>
        </p:txBody>
      </p:sp>
      <p:sp>
        <p:nvSpPr>
          <p:cNvPr id="3" name="Content Placeholder 2">
            <a:extLst>
              <a:ext uri="{FF2B5EF4-FFF2-40B4-BE49-F238E27FC236}">
                <a16:creationId xmlns:a16="http://schemas.microsoft.com/office/drawing/2014/main" id="{77CD9416-30E5-4E6C-9E4B-9E4B29052C22}"/>
              </a:ext>
            </a:extLst>
          </p:cNvPr>
          <p:cNvSpPr>
            <a:spLocks noGrp="1"/>
          </p:cNvSpPr>
          <p:nvPr>
            <p:ph idx="1"/>
          </p:nvPr>
        </p:nvSpPr>
        <p:spPr/>
        <p:txBody>
          <a:bodyPr/>
          <a:lstStyle/>
          <a:p>
            <a:r>
              <a:rPr lang="en-US" dirty="0">
                <a:latin typeface="Arial Nova Light" panose="020B0304020202020204" pitchFamily="34" charset="0"/>
              </a:rPr>
              <a:t>Null Hypothesis: The fertility rate gets no impact from marital status</a:t>
            </a:r>
          </a:p>
          <a:p>
            <a:pPr marL="0" indent="0">
              <a:buNone/>
            </a:pPr>
            <a:endParaRPr lang="en-US" dirty="0">
              <a:latin typeface="Arial Nova Light" panose="020B0304020202020204" pitchFamily="34" charset="0"/>
            </a:endParaRPr>
          </a:p>
          <a:p>
            <a:r>
              <a:rPr lang="en-US" dirty="0">
                <a:latin typeface="Arial Nova Light" panose="020B0304020202020204" pitchFamily="34" charset="0"/>
              </a:rPr>
              <a:t>Alternative Hypothesis: When the fertility rate decrease, the married people will be less</a:t>
            </a:r>
          </a:p>
        </p:txBody>
      </p:sp>
    </p:spTree>
    <p:extLst>
      <p:ext uri="{BB962C8B-B14F-4D97-AF65-F5344CB8AC3E}">
        <p14:creationId xmlns:p14="http://schemas.microsoft.com/office/powerpoint/2010/main" val="2282583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21197-45F1-45C4-9AE6-052B8BE34DF5}"/>
              </a:ext>
            </a:extLst>
          </p:cNvPr>
          <p:cNvSpPr>
            <a:spLocks noGrp="1"/>
          </p:cNvSpPr>
          <p:nvPr>
            <p:ph type="title"/>
          </p:nvPr>
        </p:nvSpPr>
        <p:spPr/>
        <p:txBody>
          <a:bodyPr/>
          <a:lstStyle/>
          <a:p>
            <a:r>
              <a:rPr lang="en-US" dirty="0"/>
              <a:t>Marital Status</a:t>
            </a:r>
          </a:p>
        </p:txBody>
      </p:sp>
      <p:sp>
        <p:nvSpPr>
          <p:cNvPr id="9" name="TextBox 8">
            <a:extLst>
              <a:ext uri="{FF2B5EF4-FFF2-40B4-BE49-F238E27FC236}">
                <a16:creationId xmlns:a16="http://schemas.microsoft.com/office/drawing/2014/main" id="{FA0B42B2-ED3A-4F13-ADD5-BC22C489DD23}"/>
              </a:ext>
            </a:extLst>
          </p:cNvPr>
          <p:cNvSpPr txBox="1"/>
          <p:nvPr/>
        </p:nvSpPr>
        <p:spPr>
          <a:xfrm>
            <a:off x="5962835" y="2539744"/>
            <a:ext cx="5537302" cy="3139321"/>
          </a:xfrm>
          <a:prstGeom prst="rect">
            <a:avLst/>
          </a:prstGeom>
          <a:noFill/>
        </p:spPr>
        <p:txBody>
          <a:bodyPr wrap="square" rtlCol="0">
            <a:spAutoFit/>
          </a:bodyPr>
          <a:lstStyle/>
          <a:p>
            <a:r>
              <a:rPr lang="en-US" dirty="0">
                <a:latin typeface="Arial Nova Light" panose="020B0304020202020204" pitchFamily="34" charset="0"/>
              </a:rPr>
              <a:t>Correlation Coefficient: 0.72</a:t>
            </a:r>
          </a:p>
          <a:p>
            <a:pPr lvl="1"/>
            <a:r>
              <a:rPr lang="en-US" dirty="0">
                <a:latin typeface="Arial Nova Light" panose="020B0304020202020204" pitchFamily="34" charset="0"/>
              </a:rPr>
              <a:t>This suggest somehow strong correlations</a:t>
            </a:r>
          </a:p>
          <a:p>
            <a:endParaRPr lang="en-US" dirty="0">
              <a:latin typeface="Arial Nova Light" panose="020B0304020202020204" pitchFamily="34" charset="0"/>
            </a:endParaRPr>
          </a:p>
          <a:p>
            <a:r>
              <a:rPr lang="en-US" dirty="0">
                <a:latin typeface="Arial Nova Light" panose="020B0304020202020204" pitchFamily="34" charset="0"/>
              </a:rPr>
              <a:t>T test: p value=0.002</a:t>
            </a:r>
          </a:p>
          <a:p>
            <a:pPr lvl="1"/>
            <a:r>
              <a:rPr lang="en-US" dirty="0">
                <a:latin typeface="Arial Nova Light" panose="020B0304020202020204" pitchFamily="34" charset="0"/>
              </a:rPr>
              <a:t>    </a:t>
            </a:r>
          </a:p>
          <a:p>
            <a:endParaRPr lang="en-US" dirty="0">
              <a:latin typeface="Arial Nova Light" panose="020B0304020202020204" pitchFamily="34" charset="0"/>
            </a:endParaRPr>
          </a:p>
          <a:p>
            <a:r>
              <a:rPr lang="en-US" dirty="0">
                <a:latin typeface="Arial Nova Light" panose="020B0304020202020204" pitchFamily="34" charset="0"/>
              </a:rPr>
              <a:t>Conclusion:  </a:t>
            </a:r>
            <a:r>
              <a:rPr lang="en-US" altLang="zh-CN" dirty="0">
                <a:latin typeface="Arial Nova Light" panose="020B0304020202020204" pitchFamily="34" charset="0"/>
              </a:rPr>
              <a:t>Reject</a:t>
            </a:r>
            <a:r>
              <a:rPr lang="en-US" dirty="0">
                <a:latin typeface="Arial Nova Light" panose="020B0304020202020204" pitchFamily="34" charset="0"/>
              </a:rPr>
              <a:t> the Null Hypothesis </a:t>
            </a:r>
          </a:p>
          <a:p>
            <a:r>
              <a:rPr lang="en-US" dirty="0">
                <a:latin typeface="Arial Nova Light" panose="020B0304020202020204" pitchFamily="34" charset="0"/>
              </a:rPr>
              <a:t>	      </a:t>
            </a:r>
            <a:r>
              <a:rPr lang="en-US" altLang="zh-CN" dirty="0">
                <a:latin typeface="Arial Nova Light" panose="020B0304020202020204" pitchFamily="34" charset="0"/>
              </a:rPr>
              <a:t>Accept</a:t>
            </a:r>
            <a:r>
              <a:rPr lang="en-US" dirty="0">
                <a:latin typeface="Arial Nova Light" panose="020B0304020202020204" pitchFamily="34" charset="0"/>
              </a:rPr>
              <a:t> the Alternative Hypothesis</a:t>
            </a:r>
          </a:p>
          <a:p>
            <a:endParaRPr lang="en-US" dirty="0">
              <a:latin typeface="Arial Nova Light" panose="020B0304020202020204" pitchFamily="34" charset="0"/>
            </a:endParaRPr>
          </a:p>
          <a:p>
            <a:endParaRPr lang="en-US" dirty="0"/>
          </a:p>
          <a:p>
            <a:r>
              <a:rPr lang="en-US" dirty="0"/>
              <a:t> </a:t>
            </a:r>
          </a:p>
        </p:txBody>
      </p:sp>
      <p:pic>
        <p:nvPicPr>
          <p:cNvPr id="4" name="Picture 3" descr="Chart, scatter chart&#10;&#10;Description automatically generated">
            <a:extLst>
              <a:ext uri="{FF2B5EF4-FFF2-40B4-BE49-F238E27FC236}">
                <a16:creationId xmlns:a16="http://schemas.microsoft.com/office/drawing/2014/main" id="{B4807A8A-6404-4E54-905B-3EC781442C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206" y="2539744"/>
            <a:ext cx="4979534" cy="3353564"/>
          </a:xfrm>
          <a:prstGeom prst="rect">
            <a:avLst/>
          </a:prstGeom>
        </p:spPr>
      </p:pic>
    </p:spTree>
    <p:extLst>
      <p:ext uri="{BB962C8B-B14F-4D97-AF65-F5344CB8AC3E}">
        <p14:creationId xmlns:p14="http://schemas.microsoft.com/office/powerpoint/2010/main" val="33407977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21197-45F1-45C4-9AE6-052B8BE34DF5}"/>
              </a:ext>
            </a:extLst>
          </p:cNvPr>
          <p:cNvSpPr>
            <a:spLocks noGrp="1"/>
          </p:cNvSpPr>
          <p:nvPr>
            <p:ph type="title"/>
          </p:nvPr>
        </p:nvSpPr>
        <p:spPr/>
        <p:txBody>
          <a:bodyPr/>
          <a:lstStyle/>
          <a:p>
            <a:r>
              <a:rPr lang="en-US" dirty="0"/>
              <a:t>Living Arrangements </a:t>
            </a:r>
          </a:p>
        </p:txBody>
      </p:sp>
      <p:sp>
        <p:nvSpPr>
          <p:cNvPr id="5" name="Content Placeholder 2">
            <a:extLst>
              <a:ext uri="{FF2B5EF4-FFF2-40B4-BE49-F238E27FC236}">
                <a16:creationId xmlns:a16="http://schemas.microsoft.com/office/drawing/2014/main" id="{93CFB21D-35C0-4E86-A0E9-110C8E8585A9}"/>
              </a:ext>
            </a:extLst>
          </p:cNvPr>
          <p:cNvSpPr>
            <a:spLocks noGrp="1"/>
          </p:cNvSpPr>
          <p:nvPr>
            <p:ph idx="1"/>
          </p:nvPr>
        </p:nvSpPr>
        <p:spPr>
          <a:xfrm>
            <a:off x="6940645" y="2615673"/>
            <a:ext cx="4461680" cy="3480179"/>
          </a:xfrm>
        </p:spPr>
        <p:txBody>
          <a:bodyPr>
            <a:normAutofit/>
          </a:bodyPr>
          <a:lstStyle/>
          <a:p>
            <a:r>
              <a:rPr lang="en-US" dirty="0">
                <a:latin typeface="Arial Nova Light" panose="020B0304020202020204" pitchFamily="34" charset="0"/>
              </a:rPr>
              <a:t>This chart shows the % of Children Under Age 18 Living with their Mother Only</a:t>
            </a:r>
          </a:p>
          <a:p>
            <a:pPr marL="0" indent="0">
              <a:buNone/>
            </a:pPr>
            <a:endParaRPr lang="en-US" dirty="0">
              <a:latin typeface="Arial Nova Light" panose="020B0304020202020204" pitchFamily="34" charset="0"/>
            </a:endParaRPr>
          </a:p>
          <a:p>
            <a:r>
              <a:rPr lang="en-US" dirty="0">
                <a:latin typeface="Arial Nova Light" panose="020B0304020202020204" pitchFamily="34" charset="0"/>
              </a:rPr>
              <a:t>Is there a correlation between this and the Fertility Rate?</a:t>
            </a:r>
          </a:p>
          <a:p>
            <a:endParaRPr lang="en-US" sz="2400" dirty="0">
              <a:latin typeface="Arial Nova Light" panose="020B0304020202020204" pitchFamily="34" charset="0"/>
            </a:endParaRPr>
          </a:p>
          <a:p>
            <a:pPr marL="0" indent="0">
              <a:buNone/>
            </a:pPr>
            <a:endParaRPr lang="en-US" sz="2400" dirty="0">
              <a:latin typeface="Arial Nova Light" panose="020B0304020202020204" pitchFamily="34" charset="0"/>
            </a:endParaRPr>
          </a:p>
          <a:p>
            <a:endParaRPr lang="en-US" sz="2400" dirty="0">
              <a:latin typeface="Arial Nova Light" panose="020B0304020202020204" pitchFamily="34" charset="0"/>
            </a:endParaRPr>
          </a:p>
          <a:p>
            <a:pPr lvl="1"/>
            <a:endParaRPr lang="en-US" dirty="0">
              <a:latin typeface="Arial Nova Light" panose="020B0304020202020204" pitchFamily="34" charset="0"/>
            </a:endParaRPr>
          </a:p>
          <a:p>
            <a:pPr lvl="1"/>
            <a:endParaRPr lang="en-US" dirty="0">
              <a:latin typeface="Arial Nova Light" panose="020B0304020202020204" pitchFamily="34" charset="0"/>
            </a:endParaRPr>
          </a:p>
        </p:txBody>
      </p:sp>
      <p:pic>
        <p:nvPicPr>
          <p:cNvPr id="6" name="Picture 5" descr="Chart, histogram&#10;&#10;Description automatically generated">
            <a:extLst>
              <a:ext uri="{FF2B5EF4-FFF2-40B4-BE49-F238E27FC236}">
                <a16:creationId xmlns:a16="http://schemas.microsoft.com/office/drawing/2014/main" id="{CB965EEC-D64A-3641-A2D6-2E468EC00E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25" y="2615673"/>
            <a:ext cx="5483917" cy="3480178"/>
          </a:xfrm>
          <a:prstGeom prst="rect">
            <a:avLst/>
          </a:prstGeom>
        </p:spPr>
      </p:pic>
    </p:spTree>
    <p:extLst>
      <p:ext uri="{BB962C8B-B14F-4D97-AF65-F5344CB8AC3E}">
        <p14:creationId xmlns:p14="http://schemas.microsoft.com/office/powerpoint/2010/main" val="27024179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21197-45F1-45C4-9AE6-052B8BE34DF5}"/>
              </a:ext>
            </a:extLst>
          </p:cNvPr>
          <p:cNvSpPr>
            <a:spLocks noGrp="1"/>
          </p:cNvSpPr>
          <p:nvPr>
            <p:ph type="title"/>
          </p:nvPr>
        </p:nvSpPr>
        <p:spPr>
          <a:xfrm>
            <a:off x="838200" y="306209"/>
            <a:ext cx="10515600" cy="1325563"/>
          </a:xfrm>
        </p:spPr>
        <p:txBody>
          <a:bodyPr/>
          <a:lstStyle/>
          <a:p>
            <a:r>
              <a:rPr lang="en-US" dirty="0"/>
              <a:t>Living Arrangements:  Our Tests</a:t>
            </a:r>
          </a:p>
        </p:txBody>
      </p:sp>
      <p:sp>
        <p:nvSpPr>
          <p:cNvPr id="5" name="Content Placeholder 2">
            <a:extLst>
              <a:ext uri="{FF2B5EF4-FFF2-40B4-BE49-F238E27FC236}">
                <a16:creationId xmlns:a16="http://schemas.microsoft.com/office/drawing/2014/main" id="{93CFB21D-35C0-4E86-A0E9-110C8E8585A9}"/>
              </a:ext>
            </a:extLst>
          </p:cNvPr>
          <p:cNvSpPr>
            <a:spLocks noGrp="1"/>
          </p:cNvSpPr>
          <p:nvPr>
            <p:ph idx="1"/>
          </p:nvPr>
        </p:nvSpPr>
        <p:spPr>
          <a:xfrm>
            <a:off x="6892120" y="968991"/>
            <a:ext cx="4461680" cy="5207972"/>
          </a:xfrm>
        </p:spPr>
        <p:txBody>
          <a:bodyPr>
            <a:normAutofit/>
          </a:bodyPr>
          <a:lstStyle/>
          <a:p>
            <a:pPr marL="0" indent="0">
              <a:buNone/>
            </a:pPr>
            <a:endParaRPr lang="en-US" sz="1800" dirty="0">
              <a:latin typeface="Arial Nova Light" panose="020B0304020202020204" pitchFamily="34" charset="0"/>
            </a:endParaRPr>
          </a:p>
          <a:p>
            <a:endParaRPr lang="en-US" sz="1800" dirty="0">
              <a:latin typeface="Arial Nova Light" panose="020B0304020202020204" pitchFamily="34" charset="0"/>
            </a:endParaRPr>
          </a:p>
          <a:p>
            <a:endParaRPr lang="en-US" sz="1800" dirty="0">
              <a:latin typeface="Arial Nova Light" panose="020B0304020202020204" pitchFamily="34" charset="0"/>
            </a:endParaRPr>
          </a:p>
          <a:p>
            <a:pPr lvl="1"/>
            <a:endParaRPr lang="en-US" sz="1800" dirty="0">
              <a:latin typeface="Arial Nova Light" panose="020B0304020202020204" pitchFamily="34" charset="0"/>
            </a:endParaRPr>
          </a:p>
          <a:p>
            <a:pPr lvl="1"/>
            <a:endParaRPr lang="en-US" sz="1800" dirty="0">
              <a:latin typeface="Arial Nova Light" panose="020B0304020202020204" pitchFamily="34" charset="0"/>
            </a:endParaRPr>
          </a:p>
        </p:txBody>
      </p:sp>
      <p:sp>
        <p:nvSpPr>
          <p:cNvPr id="6" name="Content Placeholder 2">
            <a:extLst>
              <a:ext uri="{FF2B5EF4-FFF2-40B4-BE49-F238E27FC236}">
                <a16:creationId xmlns:a16="http://schemas.microsoft.com/office/drawing/2014/main" id="{29472B7E-EC4F-440F-B42B-CECCA6EB0FCF}"/>
              </a:ext>
            </a:extLst>
          </p:cNvPr>
          <p:cNvSpPr txBox="1">
            <a:spLocks/>
          </p:cNvSpPr>
          <p:nvPr/>
        </p:nvSpPr>
        <p:spPr>
          <a:xfrm>
            <a:off x="838200" y="1631772"/>
            <a:ext cx="10515600" cy="1160059"/>
          </a:xfrm>
          <a:prstGeom prst="rect">
            <a:avLst/>
          </a:prstGeom>
          <a:solidFill>
            <a:srgbClr val="FF9999">
              <a:alpha val="30980"/>
            </a:srgb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latin typeface="Arial Nova Light" panose="020B0304020202020204" pitchFamily="34" charset="0"/>
              </a:rPr>
              <a:t>Null Hypothesis: </a:t>
            </a:r>
            <a:r>
              <a:rPr lang="en-US" sz="1600" b="0" i="0" dirty="0">
                <a:solidFill>
                  <a:srgbClr val="1D1C1D"/>
                </a:solidFill>
                <a:effectLst/>
                <a:latin typeface="Arial Nova Light" panose="020B0304020202020204" pitchFamily="34" charset="0"/>
              </a:rPr>
              <a:t>If </a:t>
            </a:r>
            <a:r>
              <a:rPr lang="en-US" sz="1600" dirty="0">
                <a:solidFill>
                  <a:srgbClr val="1D1C1D"/>
                </a:solidFill>
                <a:latin typeface="Arial Nova Light" panose="020B0304020202020204" pitchFamily="34" charset="0"/>
              </a:rPr>
              <a:t>mother-only living arrangements</a:t>
            </a:r>
            <a:r>
              <a:rPr lang="en-US" sz="1600" b="0" i="0" dirty="0">
                <a:solidFill>
                  <a:srgbClr val="1D1C1D"/>
                </a:solidFill>
                <a:effectLst/>
                <a:latin typeface="Arial Nova Light" panose="020B0304020202020204" pitchFamily="34" charset="0"/>
              </a:rPr>
              <a:t> increase over 2 decades, then fertility rates should decrease during that time period.</a:t>
            </a:r>
          </a:p>
          <a:p>
            <a:pPr marL="0" indent="0">
              <a:buNone/>
            </a:pPr>
            <a:r>
              <a:rPr lang="en-US" sz="1600" b="1" dirty="0">
                <a:solidFill>
                  <a:srgbClr val="1D1C1D"/>
                </a:solidFill>
                <a:latin typeface="Arial Nova Light" panose="020B0304020202020204" pitchFamily="34" charset="0"/>
              </a:rPr>
              <a:t>Alternative Hypothesis:  </a:t>
            </a:r>
            <a:r>
              <a:rPr lang="en-US" sz="1600" dirty="0">
                <a:solidFill>
                  <a:srgbClr val="1D1C1D"/>
                </a:solidFill>
                <a:latin typeface="Arial Nova Light" panose="020B0304020202020204" pitchFamily="34" charset="0"/>
              </a:rPr>
              <a:t>If mother-only living arrangements increase over 2 decades, then the fertility rate might increase or not be affected.</a:t>
            </a:r>
            <a:endParaRPr lang="en-US" sz="2400" dirty="0">
              <a:latin typeface="Arial Nova Light" panose="020B0304020202020204" pitchFamily="34" charset="0"/>
            </a:endParaRPr>
          </a:p>
          <a:p>
            <a:pPr marL="0" indent="0">
              <a:buFont typeface="Arial" panose="020B0604020202020204" pitchFamily="34" charset="0"/>
              <a:buNone/>
            </a:pPr>
            <a:endParaRPr lang="en-US" sz="2400" dirty="0">
              <a:latin typeface="Arial Nova Light" panose="020B0304020202020204" pitchFamily="34" charset="0"/>
            </a:endParaRPr>
          </a:p>
          <a:p>
            <a:endParaRPr lang="en-US" sz="2400" dirty="0">
              <a:latin typeface="Arial Nova Light" panose="020B0304020202020204" pitchFamily="34" charset="0"/>
            </a:endParaRPr>
          </a:p>
          <a:p>
            <a:pPr lvl="1"/>
            <a:endParaRPr lang="en-US" dirty="0">
              <a:latin typeface="Arial Nova Light" panose="020B0304020202020204" pitchFamily="34" charset="0"/>
            </a:endParaRPr>
          </a:p>
          <a:p>
            <a:pPr lvl="1"/>
            <a:endParaRPr lang="en-US" dirty="0">
              <a:latin typeface="Arial Nova Light" panose="020B0304020202020204" pitchFamily="34" charset="0"/>
            </a:endParaRPr>
          </a:p>
        </p:txBody>
      </p:sp>
      <p:pic>
        <p:nvPicPr>
          <p:cNvPr id="3" name="Picture 2">
            <a:extLst>
              <a:ext uri="{FF2B5EF4-FFF2-40B4-BE49-F238E27FC236}">
                <a16:creationId xmlns:a16="http://schemas.microsoft.com/office/drawing/2014/main" id="{7FE8CF43-B43A-466C-81CA-70AE8DB4E1B1}"/>
              </a:ext>
            </a:extLst>
          </p:cNvPr>
          <p:cNvPicPr>
            <a:picLocks noChangeAspect="1"/>
          </p:cNvPicPr>
          <p:nvPr/>
        </p:nvPicPr>
        <p:blipFill>
          <a:blip r:embed="rId2"/>
          <a:stretch>
            <a:fillRect/>
          </a:stretch>
        </p:blipFill>
        <p:spPr>
          <a:xfrm>
            <a:off x="971365" y="3073100"/>
            <a:ext cx="5286375" cy="3248025"/>
          </a:xfrm>
          <a:prstGeom prst="rect">
            <a:avLst/>
          </a:prstGeom>
        </p:spPr>
      </p:pic>
      <p:sp>
        <p:nvSpPr>
          <p:cNvPr id="7" name="TextBox 6">
            <a:extLst>
              <a:ext uri="{FF2B5EF4-FFF2-40B4-BE49-F238E27FC236}">
                <a16:creationId xmlns:a16="http://schemas.microsoft.com/office/drawing/2014/main" id="{58D114FA-FDB6-4D2A-B338-7E2BB47A7F4E}"/>
              </a:ext>
            </a:extLst>
          </p:cNvPr>
          <p:cNvSpPr txBox="1"/>
          <p:nvPr/>
        </p:nvSpPr>
        <p:spPr>
          <a:xfrm>
            <a:off x="6124575" y="2833403"/>
            <a:ext cx="5762625" cy="3416320"/>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Nova Light" panose="020B0304020202020204" pitchFamily="34" charset="0"/>
              </a:rPr>
              <a:t>Correlation Coefficient:  -0.17 </a:t>
            </a:r>
          </a:p>
          <a:p>
            <a:pPr marL="742950" lvl="1" indent="-285750">
              <a:buFont typeface="Arial" panose="020B0604020202020204" pitchFamily="34" charset="0"/>
              <a:buChar char="•"/>
            </a:pPr>
            <a:r>
              <a:rPr lang="en-US" dirty="0">
                <a:latin typeface="Arial Nova Light" panose="020B0304020202020204" pitchFamily="34" charset="0"/>
              </a:rPr>
              <a:t>This suggests a weak correlation</a:t>
            </a:r>
          </a:p>
          <a:p>
            <a:pPr lvl="1"/>
            <a:endParaRPr lang="en-US" dirty="0">
              <a:latin typeface="Arial Nova Light" panose="020B0304020202020204" pitchFamily="34" charset="0"/>
            </a:endParaRPr>
          </a:p>
          <a:p>
            <a:pPr marL="285750" indent="-285750">
              <a:buFont typeface="Arial" panose="020B0604020202020204" pitchFamily="34" charset="0"/>
              <a:buChar char="•"/>
            </a:pPr>
            <a:r>
              <a:rPr lang="en-US" dirty="0">
                <a:latin typeface="Arial Nova Light" panose="020B0304020202020204" pitchFamily="34" charset="0"/>
              </a:rPr>
              <a:t>Hypothesis Testing:  Single Sample T-Test</a:t>
            </a:r>
          </a:p>
          <a:p>
            <a:pPr marL="742950" lvl="1" indent="-285750">
              <a:buFont typeface="Arial" panose="020B0604020202020204" pitchFamily="34" charset="0"/>
              <a:buChar char="•"/>
            </a:pPr>
            <a:r>
              <a:rPr lang="en-US" dirty="0">
                <a:latin typeface="Arial Nova Light" panose="020B0304020202020204" pitchFamily="34" charset="0"/>
              </a:rPr>
              <a:t>Subset of Population (Past 2 decades)</a:t>
            </a:r>
          </a:p>
          <a:p>
            <a:pPr marL="1200150" lvl="2" indent="-285750">
              <a:buFont typeface="Arial" panose="020B0604020202020204" pitchFamily="34" charset="0"/>
              <a:buChar char="•"/>
            </a:pPr>
            <a:r>
              <a:rPr lang="en-US" dirty="0">
                <a:latin typeface="Arial Nova Light" panose="020B0304020202020204" pitchFamily="34" charset="0"/>
              </a:rPr>
              <a:t>Represented in </a:t>
            </a:r>
            <a:r>
              <a:rPr lang="en-US" b="1" dirty="0">
                <a:solidFill>
                  <a:srgbClr val="002060"/>
                </a:solidFill>
                <a:latin typeface="Arial Nova Light" panose="020B0304020202020204" pitchFamily="34" charset="0"/>
              </a:rPr>
              <a:t>BLUE</a:t>
            </a:r>
          </a:p>
          <a:p>
            <a:pPr marL="742950" lvl="1" indent="-285750">
              <a:buFont typeface="Arial" panose="020B0604020202020204" pitchFamily="34" charset="0"/>
              <a:buChar char="•"/>
            </a:pPr>
            <a:r>
              <a:rPr lang="en-US" dirty="0">
                <a:latin typeface="Arial Nova Light" panose="020B0304020202020204" pitchFamily="34" charset="0"/>
              </a:rPr>
              <a:t>P-Value = </a:t>
            </a:r>
            <a:r>
              <a:rPr lang="en-US" b="0" i="0" dirty="0">
                <a:solidFill>
                  <a:srgbClr val="1D1C1D"/>
                </a:solidFill>
                <a:effectLst/>
                <a:latin typeface="Slack-Lato"/>
              </a:rPr>
              <a:t>9.244269763354844e-16</a:t>
            </a:r>
          </a:p>
          <a:p>
            <a:pPr marL="1200150" lvl="2" indent="-285750">
              <a:buFont typeface="Arial" panose="020B0604020202020204" pitchFamily="34" charset="0"/>
              <a:buChar char="•"/>
            </a:pPr>
            <a:r>
              <a:rPr lang="en-US" dirty="0">
                <a:solidFill>
                  <a:srgbClr val="1D1C1D"/>
                </a:solidFill>
                <a:latin typeface="Slack-Lato"/>
              </a:rPr>
              <a:t>Supports the ALTERNATIVE HYPOTHESIS!</a:t>
            </a:r>
          </a:p>
          <a:p>
            <a:pPr marL="1200150" lvl="2" indent="-285750">
              <a:buFont typeface="Arial" panose="020B0604020202020204" pitchFamily="34" charset="0"/>
              <a:buChar char="•"/>
            </a:pPr>
            <a:endParaRPr lang="en-US" dirty="0">
              <a:solidFill>
                <a:srgbClr val="1D1C1D"/>
              </a:solidFill>
              <a:latin typeface="Slack-Lato"/>
            </a:endParaRPr>
          </a:p>
          <a:p>
            <a:pPr marL="285750" indent="-285750">
              <a:buFont typeface="Arial" panose="020B0604020202020204" pitchFamily="34" charset="0"/>
              <a:buChar char="•"/>
            </a:pPr>
            <a:r>
              <a:rPr lang="en-US" b="1" dirty="0">
                <a:solidFill>
                  <a:srgbClr val="1D1C1D"/>
                </a:solidFill>
                <a:latin typeface="Slack-Lato"/>
              </a:rPr>
              <a:t>Conclusion:  </a:t>
            </a:r>
            <a:r>
              <a:rPr lang="en-US" dirty="0">
                <a:solidFill>
                  <a:srgbClr val="1D1C1D"/>
                </a:solidFill>
                <a:latin typeface="Slack-Lato"/>
              </a:rPr>
              <a:t>Reject the Null Hypothesis </a:t>
            </a:r>
          </a:p>
          <a:p>
            <a:pPr lvl="3"/>
            <a:r>
              <a:rPr lang="en-US" dirty="0">
                <a:solidFill>
                  <a:srgbClr val="1D1C1D"/>
                </a:solidFill>
                <a:latin typeface="Slack-Lato"/>
              </a:rPr>
              <a:t>  Acceptance the Alternative Hypothesis</a:t>
            </a:r>
            <a:endParaRPr lang="en-US" dirty="0">
              <a:solidFill>
                <a:srgbClr val="FF0000"/>
              </a:solidFill>
              <a:latin typeface="Arial Nova Light" panose="020B0304020202020204" pitchFamily="34" charset="0"/>
            </a:endParaRPr>
          </a:p>
          <a:p>
            <a:pPr marL="285750" indent="-285750">
              <a:buFont typeface="Arial" panose="020B0604020202020204" pitchFamily="34" charset="0"/>
              <a:buChar char="•"/>
            </a:pPr>
            <a:endParaRPr lang="en-US" dirty="0">
              <a:latin typeface="Arial Nova Light" panose="020B0304020202020204" pitchFamily="34" charset="0"/>
            </a:endParaRPr>
          </a:p>
        </p:txBody>
      </p:sp>
    </p:spTree>
    <p:extLst>
      <p:ext uri="{BB962C8B-B14F-4D97-AF65-F5344CB8AC3E}">
        <p14:creationId xmlns:p14="http://schemas.microsoft.com/office/powerpoint/2010/main" val="2701802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D5009-1B29-F848-889B-A5F7FE53B135}"/>
              </a:ext>
            </a:extLst>
          </p:cNvPr>
          <p:cNvSpPr>
            <a:spLocks noGrp="1"/>
          </p:cNvSpPr>
          <p:nvPr>
            <p:ph type="title"/>
          </p:nvPr>
        </p:nvSpPr>
        <p:spPr/>
        <p:txBody>
          <a:bodyPr/>
          <a:lstStyle/>
          <a:p>
            <a:r>
              <a:rPr lang="en-US" dirty="0"/>
              <a:t>In conclusion….</a:t>
            </a:r>
          </a:p>
        </p:txBody>
      </p:sp>
      <p:sp>
        <p:nvSpPr>
          <p:cNvPr id="3" name="Content Placeholder 2">
            <a:extLst>
              <a:ext uri="{FF2B5EF4-FFF2-40B4-BE49-F238E27FC236}">
                <a16:creationId xmlns:a16="http://schemas.microsoft.com/office/drawing/2014/main" id="{BC369CD5-5549-E24F-8D24-89462D4FE06D}"/>
              </a:ext>
            </a:extLst>
          </p:cNvPr>
          <p:cNvSpPr>
            <a:spLocks noGrp="1"/>
          </p:cNvSpPr>
          <p:nvPr>
            <p:ph idx="1"/>
          </p:nvPr>
        </p:nvSpPr>
        <p:spPr/>
        <p:txBody>
          <a:bodyPr/>
          <a:lstStyle/>
          <a:p>
            <a:r>
              <a:rPr lang="en-US" dirty="0">
                <a:latin typeface="Arial Nova" panose="020B0504020202020204" pitchFamily="34" charset="0"/>
              </a:rPr>
              <a:t>Age: Fertility rates for women age 35+ are increasing. </a:t>
            </a:r>
          </a:p>
          <a:p>
            <a:r>
              <a:rPr lang="en-US" dirty="0">
                <a:latin typeface="Arial Nova" panose="020B0504020202020204" pitchFamily="34" charset="0"/>
              </a:rPr>
              <a:t>Education: Fertility rates for women with higher education are decreasing. </a:t>
            </a:r>
          </a:p>
          <a:p>
            <a:r>
              <a:rPr lang="en-US" dirty="0">
                <a:latin typeface="Arial Nova" panose="020B0504020202020204" pitchFamily="34" charset="0"/>
              </a:rPr>
              <a:t>Marital Status: Fertility rates are decreasing because there are less people getting married.</a:t>
            </a:r>
          </a:p>
          <a:p>
            <a:r>
              <a:rPr lang="en-US" dirty="0">
                <a:latin typeface="Arial Nova" panose="020B0504020202020204" pitchFamily="34" charset="0"/>
              </a:rPr>
              <a:t>Living Arrangements: There is no correlation between mother only living arrangements and fertility rates. </a:t>
            </a:r>
          </a:p>
        </p:txBody>
      </p:sp>
    </p:spTree>
    <p:extLst>
      <p:ext uri="{BB962C8B-B14F-4D97-AF65-F5344CB8AC3E}">
        <p14:creationId xmlns:p14="http://schemas.microsoft.com/office/powerpoint/2010/main" val="24587040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21197-45F1-45C4-9AE6-052B8BE34DF5}"/>
              </a:ext>
            </a:extLst>
          </p:cNvPr>
          <p:cNvSpPr>
            <a:spLocks noGrp="1"/>
          </p:cNvSpPr>
          <p:nvPr>
            <p:ph type="title"/>
          </p:nvPr>
        </p:nvSpPr>
        <p:spPr/>
        <p:txBody>
          <a:bodyPr/>
          <a:lstStyle/>
          <a:p>
            <a:r>
              <a:rPr lang="en-US" dirty="0"/>
              <a:t>Retrospect:  </a:t>
            </a:r>
            <a:r>
              <a:rPr lang="en-US" dirty="0" err="1"/>
              <a:t>Coulda</a:t>
            </a:r>
            <a:r>
              <a:rPr lang="en-US" dirty="0"/>
              <a:t>, </a:t>
            </a:r>
            <a:r>
              <a:rPr lang="en-US" dirty="0" err="1"/>
              <a:t>woulda</a:t>
            </a:r>
            <a:r>
              <a:rPr lang="en-US" dirty="0"/>
              <a:t>, </a:t>
            </a:r>
            <a:r>
              <a:rPr lang="en-US" dirty="0" err="1"/>
              <a:t>shoulda</a:t>
            </a:r>
            <a:r>
              <a:rPr lang="en-US" dirty="0"/>
              <a:t>…</a:t>
            </a:r>
          </a:p>
        </p:txBody>
      </p:sp>
      <p:sp>
        <p:nvSpPr>
          <p:cNvPr id="3" name="Content Placeholder 2">
            <a:extLst>
              <a:ext uri="{FF2B5EF4-FFF2-40B4-BE49-F238E27FC236}">
                <a16:creationId xmlns:a16="http://schemas.microsoft.com/office/drawing/2014/main" id="{77CD9416-30E5-4E6C-9E4B-9E4B29052C22}"/>
              </a:ext>
            </a:extLst>
          </p:cNvPr>
          <p:cNvSpPr>
            <a:spLocks noGrp="1"/>
          </p:cNvSpPr>
          <p:nvPr>
            <p:ph idx="1"/>
          </p:nvPr>
        </p:nvSpPr>
        <p:spPr/>
        <p:txBody>
          <a:bodyPr/>
          <a:lstStyle/>
          <a:p>
            <a:r>
              <a:rPr lang="en-US" dirty="0">
                <a:latin typeface="Arial Nova Light" panose="020B0304020202020204" pitchFamily="34" charset="0"/>
              </a:rPr>
              <a:t>If we had more time, we could have used an API. </a:t>
            </a:r>
          </a:p>
          <a:p>
            <a:r>
              <a:rPr lang="en-US" dirty="0">
                <a:latin typeface="Arial Nova Light" panose="020B0304020202020204" pitchFamily="34" charset="0"/>
              </a:rPr>
              <a:t>We could have narrowed down our topics to be more specific. </a:t>
            </a:r>
          </a:p>
          <a:p>
            <a:r>
              <a:rPr lang="en-US" dirty="0">
                <a:latin typeface="Arial Nova Light" panose="020B0304020202020204" pitchFamily="34" charset="0"/>
              </a:rPr>
              <a:t>As a group, a major challenge we faced was </a:t>
            </a:r>
            <a:r>
              <a:rPr lang="en-US" dirty="0" err="1">
                <a:latin typeface="Arial Nova Light" panose="020B0304020202020204" pitchFamily="34" charset="0"/>
              </a:rPr>
              <a:t>Github</a:t>
            </a:r>
            <a:r>
              <a:rPr lang="en-US" dirty="0">
                <a:latin typeface="Arial Nova Light" panose="020B0304020202020204" pitchFamily="34" charset="0"/>
              </a:rPr>
              <a:t> pushing and pulling. We should have spent more time up front learning how to push and pull information properly. </a:t>
            </a:r>
          </a:p>
          <a:p>
            <a:endParaRPr lang="en-US" dirty="0">
              <a:latin typeface="Arial Nova Light" panose="020B0304020202020204" pitchFamily="34" charset="0"/>
            </a:endParaRPr>
          </a:p>
        </p:txBody>
      </p:sp>
    </p:spTree>
    <p:extLst>
      <p:ext uri="{BB962C8B-B14F-4D97-AF65-F5344CB8AC3E}">
        <p14:creationId xmlns:p14="http://schemas.microsoft.com/office/powerpoint/2010/main" val="377527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D0298-8BE9-6B49-8F99-3953511D958E}"/>
              </a:ext>
            </a:extLst>
          </p:cNvPr>
          <p:cNvSpPr>
            <a:spLocks noGrp="1"/>
          </p:cNvSpPr>
          <p:nvPr>
            <p:ph type="title"/>
          </p:nvPr>
        </p:nvSpPr>
        <p:spPr>
          <a:xfrm>
            <a:off x="2231136" y="2638044"/>
            <a:ext cx="7729728" cy="1188720"/>
          </a:xfrm>
        </p:spPr>
        <p:txBody>
          <a:bodyPr/>
          <a:lstStyle/>
          <a:p>
            <a:r>
              <a:rPr lang="en-US" dirty="0"/>
              <a:t>Questions?</a:t>
            </a:r>
          </a:p>
        </p:txBody>
      </p:sp>
    </p:spTree>
    <p:extLst>
      <p:ext uri="{BB962C8B-B14F-4D97-AF65-F5344CB8AC3E}">
        <p14:creationId xmlns:p14="http://schemas.microsoft.com/office/powerpoint/2010/main" val="91317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0D237-CEF0-4BBD-8C76-2D23D23EF556}"/>
              </a:ext>
            </a:extLst>
          </p:cNvPr>
          <p:cNvSpPr>
            <a:spLocks noGrp="1"/>
          </p:cNvSpPr>
          <p:nvPr>
            <p:ph type="title"/>
          </p:nvPr>
        </p:nvSpPr>
        <p:spPr/>
        <p:txBody>
          <a:bodyPr/>
          <a:lstStyle/>
          <a:p>
            <a:r>
              <a:rPr lang="en-US" dirty="0">
                <a:latin typeface="Arial Nova Light" panose="020B0304020202020204" pitchFamily="34" charset="0"/>
              </a:rPr>
              <a:t>Why did we choose this topic?</a:t>
            </a:r>
          </a:p>
        </p:txBody>
      </p:sp>
      <p:sp>
        <p:nvSpPr>
          <p:cNvPr id="3" name="Content Placeholder 2">
            <a:extLst>
              <a:ext uri="{FF2B5EF4-FFF2-40B4-BE49-F238E27FC236}">
                <a16:creationId xmlns:a16="http://schemas.microsoft.com/office/drawing/2014/main" id="{3C957C1C-FC51-458F-B304-0D4A7FC55406}"/>
              </a:ext>
            </a:extLst>
          </p:cNvPr>
          <p:cNvSpPr>
            <a:spLocks noGrp="1"/>
          </p:cNvSpPr>
          <p:nvPr>
            <p:ph idx="1"/>
          </p:nvPr>
        </p:nvSpPr>
        <p:spPr>
          <a:xfrm>
            <a:off x="838200" y="1443488"/>
            <a:ext cx="10515600" cy="4351338"/>
          </a:xfrm>
        </p:spPr>
        <p:txBody>
          <a:bodyPr anchor="ctr"/>
          <a:lstStyle/>
          <a:p>
            <a:r>
              <a:rPr lang="en-US" dirty="0">
                <a:latin typeface="Arial Nova Light" panose="020B0304020202020204" pitchFamily="34" charset="0"/>
              </a:rPr>
              <a:t> Plentiful data available from reliable sources </a:t>
            </a:r>
          </a:p>
          <a:p>
            <a:r>
              <a:rPr lang="en-US" dirty="0">
                <a:latin typeface="Arial Nova Light" panose="020B0304020202020204" pitchFamily="34" charset="0"/>
              </a:rPr>
              <a:t> Not all members realized that fertility rates are declining in the US</a:t>
            </a:r>
          </a:p>
          <a:p>
            <a:r>
              <a:rPr lang="en-US" dirty="0">
                <a:latin typeface="Arial Nova Light" panose="020B0304020202020204" pitchFamily="34" charset="0"/>
              </a:rPr>
              <a:t> Interesting enough for further analysis</a:t>
            </a:r>
          </a:p>
          <a:p>
            <a:endParaRPr lang="en-US" dirty="0">
              <a:latin typeface="Arial Nova Light" panose="020B0304020202020204" pitchFamily="34" charset="0"/>
            </a:endParaRPr>
          </a:p>
        </p:txBody>
      </p:sp>
    </p:spTree>
    <p:extLst>
      <p:ext uri="{BB962C8B-B14F-4D97-AF65-F5344CB8AC3E}">
        <p14:creationId xmlns:p14="http://schemas.microsoft.com/office/powerpoint/2010/main" val="4171364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AE6F9-D4B4-4F16-AD3E-AB05695D27AF}"/>
              </a:ext>
            </a:extLst>
          </p:cNvPr>
          <p:cNvSpPr>
            <a:spLocks noGrp="1"/>
          </p:cNvSpPr>
          <p:nvPr>
            <p:ph type="title"/>
          </p:nvPr>
        </p:nvSpPr>
        <p:spPr/>
        <p:txBody>
          <a:bodyPr>
            <a:normAutofit fontScale="90000"/>
          </a:bodyPr>
          <a:lstStyle/>
          <a:p>
            <a:r>
              <a:rPr lang="en-US" sz="3200" dirty="0">
                <a:latin typeface="Arial Nova Light" panose="020B0304020202020204" pitchFamily="34" charset="0"/>
              </a:rPr>
              <a:t>The U.S. fertility rate has decreased over time…</a:t>
            </a:r>
          </a:p>
        </p:txBody>
      </p:sp>
      <p:pic>
        <p:nvPicPr>
          <p:cNvPr id="6" name="Picture 5">
            <a:extLst>
              <a:ext uri="{FF2B5EF4-FFF2-40B4-BE49-F238E27FC236}">
                <a16:creationId xmlns:a16="http://schemas.microsoft.com/office/drawing/2014/main" id="{C5E85BED-3AC8-49BE-919A-2F320011CA2D}"/>
              </a:ext>
            </a:extLst>
          </p:cNvPr>
          <p:cNvPicPr>
            <a:picLocks noChangeAspect="1"/>
          </p:cNvPicPr>
          <p:nvPr/>
        </p:nvPicPr>
        <p:blipFill>
          <a:blip r:embed="rId2"/>
          <a:stretch>
            <a:fillRect/>
          </a:stretch>
        </p:blipFill>
        <p:spPr>
          <a:xfrm>
            <a:off x="3165107" y="2333643"/>
            <a:ext cx="5861785" cy="3943643"/>
          </a:xfrm>
          <a:prstGeom prst="rect">
            <a:avLst/>
          </a:prstGeom>
        </p:spPr>
      </p:pic>
    </p:spTree>
    <p:extLst>
      <p:ext uri="{BB962C8B-B14F-4D97-AF65-F5344CB8AC3E}">
        <p14:creationId xmlns:p14="http://schemas.microsoft.com/office/powerpoint/2010/main" val="2814868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3533-D1AC-40A2-A10F-71B434A3CA35}"/>
              </a:ext>
            </a:extLst>
          </p:cNvPr>
          <p:cNvSpPr>
            <a:spLocks noGrp="1"/>
          </p:cNvSpPr>
          <p:nvPr>
            <p:ph type="title"/>
          </p:nvPr>
        </p:nvSpPr>
        <p:spPr/>
        <p:txBody>
          <a:bodyPr/>
          <a:lstStyle/>
          <a:p>
            <a:r>
              <a:rPr lang="en-US" dirty="0"/>
              <a:t>How is Fertility Rate defined?</a:t>
            </a:r>
          </a:p>
        </p:txBody>
      </p:sp>
      <p:sp>
        <p:nvSpPr>
          <p:cNvPr id="3" name="Content Placeholder 2">
            <a:extLst>
              <a:ext uri="{FF2B5EF4-FFF2-40B4-BE49-F238E27FC236}">
                <a16:creationId xmlns:a16="http://schemas.microsoft.com/office/drawing/2014/main" id="{B8A6C887-28FA-49FF-B575-5296ADDE2424}"/>
              </a:ext>
            </a:extLst>
          </p:cNvPr>
          <p:cNvSpPr>
            <a:spLocks noGrp="1"/>
          </p:cNvSpPr>
          <p:nvPr>
            <p:ph idx="1"/>
          </p:nvPr>
        </p:nvSpPr>
        <p:spPr>
          <a:xfrm>
            <a:off x="2231136" y="2412413"/>
            <a:ext cx="7729728" cy="3101983"/>
          </a:xfrm>
        </p:spPr>
        <p:txBody>
          <a:bodyPr>
            <a:noAutofit/>
          </a:bodyPr>
          <a:lstStyle/>
          <a:p>
            <a:pPr marL="0" indent="0">
              <a:buNone/>
            </a:pPr>
            <a:r>
              <a:rPr lang="en-US" sz="3600" dirty="0">
                <a:latin typeface="Arial Nova" panose="020B0504020202020204" pitchFamily="34" charset="0"/>
              </a:rPr>
              <a:t>Fertility rate is the average number of babies born to females during their reproductive years.</a:t>
            </a:r>
          </a:p>
          <a:p>
            <a:pPr marL="0" indent="0">
              <a:buNone/>
            </a:pPr>
            <a:endParaRPr lang="en-US" sz="3600" dirty="0">
              <a:latin typeface="Arial Nova" panose="020B0504020202020204" pitchFamily="34" charset="0"/>
            </a:endParaRPr>
          </a:p>
          <a:p>
            <a:pPr marL="0" indent="0">
              <a:buNone/>
            </a:pPr>
            <a:r>
              <a:rPr lang="en-US" sz="3600" dirty="0">
                <a:latin typeface="Arial Nova" panose="020B0504020202020204" pitchFamily="34" charset="0"/>
              </a:rPr>
              <a:t>For our studies we will define Reproductive Years as the age range 15-49.</a:t>
            </a:r>
          </a:p>
        </p:txBody>
      </p:sp>
    </p:spTree>
    <p:extLst>
      <p:ext uri="{BB962C8B-B14F-4D97-AF65-F5344CB8AC3E}">
        <p14:creationId xmlns:p14="http://schemas.microsoft.com/office/powerpoint/2010/main" val="3057155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AE6F9-D4B4-4F16-AD3E-AB05695D27AF}"/>
              </a:ext>
            </a:extLst>
          </p:cNvPr>
          <p:cNvSpPr>
            <a:spLocks noGrp="1"/>
          </p:cNvSpPr>
          <p:nvPr>
            <p:ph type="title"/>
          </p:nvPr>
        </p:nvSpPr>
        <p:spPr>
          <a:xfrm>
            <a:off x="2231136" y="621792"/>
            <a:ext cx="7729728" cy="1188720"/>
          </a:xfrm>
        </p:spPr>
        <p:txBody>
          <a:bodyPr>
            <a:normAutofit fontScale="90000"/>
          </a:bodyPr>
          <a:lstStyle/>
          <a:p>
            <a:r>
              <a:rPr lang="en-US" sz="2800" dirty="0">
                <a:latin typeface="Arial Nova Light" panose="020B0304020202020204" pitchFamily="34" charset="0"/>
              </a:rPr>
              <a:t>We believed the following factors contributed to the decline… </a:t>
            </a:r>
          </a:p>
        </p:txBody>
      </p:sp>
      <p:sp>
        <p:nvSpPr>
          <p:cNvPr id="3" name="Content Placeholder 2">
            <a:extLst>
              <a:ext uri="{FF2B5EF4-FFF2-40B4-BE49-F238E27FC236}">
                <a16:creationId xmlns:a16="http://schemas.microsoft.com/office/drawing/2014/main" id="{6FDD2322-9D3E-48A0-98AA-94CD22066794}"/>
              </a:ext>
            </a:extLst>
          </p:cNvPr>
          <p:cNvSpPr>
            <a:spLocks noGrp="1"/>
          </p:cNvSpPr>
          <p:nvPr>
            <p:ph idx="1"/>
          </p:nvPr>
        </p:nvSpPr>
        <p:spPr>
          <a:xfrm>
            <a:off x="838200" y="1498079"/>
            <a:ext cx="10515600" cy="4351338"/>
          </a:xfrm>
        </p:spPr>
        <p:txBody>
          <a:bodyPr/>
          <a:lstStyle/>
          <a:p>
            <a:pPr marL="0" indent="0">
              <a:buNone/>
            </a:pPr>
            <a:endParaRPr lang="en-US" dirty="0">
              <a:latin typeface="Arial Nova Light" panose="020B0304020202020204" pitchFamily="34" charset="0"/>
            </a:endParaRPr>
          </a:p>
          <a:p>
            <a:r>
              <a:rPr lang="en-US" dirty="0">
                <a:latin typeface="Arial Nova Light" panose="020B0304020202020204" pitchFamily="34" charset="0"/>
              </a:rPr>
              <a:t> Living Arrangements</a:t>
            </a:r>
          </a:p>
          <a:p>
            <a:r>
              <a:rPr lang="en-US" dirty="0">
                <a:latin typeface="Arial Nova Light" panose="020B0304020202020204" pitchFamily="34" charset="0"/>
              </a:rPr>
              <a:t> Education*</a:t>
            </a:r>
          </a:p>
          <a:p>
            <a:r>
              <a:rPr lang="en-US" dirty="0">
                <a:latin typeface="Arial Nova Light" panose="020B0304020202020204" pitchFamily="34" charset="0"/>
              </a:rPr>
              <a:t> Age* </a:t>
            </a:r>
          </a:p>
          <a:p>
            <a:r>
              <a:rPr lang="en-US" dirty="0">
                <a:latin typeface="Arial Nova Light" panose="020B0304020202020204" pitchFamily="34" charset="0"/>
              </a:rPr>
              <a:t> Marital Status</a:t>
            </a:r>
          </a:p>
          <a:p>
            <a:pPr marL="0" indent="0">
              <a:buNone/>
            </a:pPr>
            <a:endParaRPr lang="en-US" dirty="0">
              <a:latin typeface="Arial Nova Light" panose="020B0304020202020204" pitchFamily="34" charset="0"/>
            </a:endParaRPr>
          </a:p>
          <a:p>
            <a:pPr marL="0" indent="0">
              <a:buNone/>
            </a:pPr>
            <a:r>
              <a:rPr lang="en-US" sz="1600" dirty="0">
                <a:latin typeface="Arial Nova Light" panose="020B0304020202020204" pitchFamily="34" charset="0"/>
              </a:rPr>
              <a:t>* Specific to female population only</a:t>
            </a:r>
          </a:p>
        </p:txBody>
      </p:sp>
    </p:spTree>
    <p:extLst>
      <p:ext uri="{BB962C8B-B14F-4D97-AF65-F5344CB8AC3E}">
        <p14:creationId xmlns:p14="http://schemas.microsoft.com/office/powerpoint/2010/main" val="1314027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AE6F9-D4B4-4F16-AD3E-AB05695D27AF}"/>
              </a:ext>
            </a:extLst>
          </p:cNvPr>
          <p:cNvSpPr>
            <a:spLocks noGrp="1"/>
          </p:cNvSpPr>
          <p:nvPr>
            <p:ph type="title"/>
          </p:nvPr>
        </p:nvSpPr>
        <p:spPr/>
        <p:txBody>
          <a:bodyPr/>
          <a:lstStyle/>
          <a:p>
            <a:r>
              <a:rPr lang="en-US" dirty="0">
                <a:latin typeface="Arial Nova Light" panose="020B0304020202020204" pitchFamily="34" charset="0"/>
              </a:rPr>
              <a:t>Our approach…</a:t>
            </a:r>
          </a:p>
        </p:txBody>
      </p:sp>
      <p:sp>
        <p:nvSpPr>
          <p:cNvPr id="3" name="Content Placeholder 2">
            <a:extLst>
              <a:ext uri="{FF2B5EF4-FFF2-40B4-BE49-F238E27FC236}">
                <a16:creationId xmlns:a16="http://schemas.microsoft.com/office/drawing/2014/main" id="{6FDD2322-9D3E-48A0-98AA-94CD22066794}"/>
              </a:ext>
            </a:extLst>
          </p:cNvPr>
          <p:cNvSpPr>
            <a:spLocks noGrp="1"/>
          </p:cNvSpPr>
          <p:nvPr>
            <p:ph idx="1"/>
          </p:nvPr>
        </p:nvSpPr>
        <p:spPr/>
        <p:txBody>
          <a:bodyPr>
            <a:normAutofit/>
          </a:bodyPr>
          <a:lstStyle/>
          <a:p>
            <a:pPr marL="514350" indent="-514350">
              <a:buFont typeface="+mj-lt"/>
              <a:buAutoNum type="arabicPeriod"/>
            </a:pPr>
            <a:r>
              <a:rPr lang="en-US" dirty="0">
                <a:latin typeface="Arial Nova Light" panose="020B0304020202020204" pitchFamily="34" charset="0"/>
              </a:rPr>
              <a:t>Collected Data from various resources</a:t>
            </a:r>
          </a:p>
          <a:p>
            <a:pPr marL="514350" indent="-514350">
              <a:buFont typeface="+mj-lt"/>
              <a:buAutoNum type="arabicPeriod"/>
            </a:pPr>
            <a:r>
              <a:rPr lang="en-US" dirty="0">
                <a:latin typeface="Arial Nova Light" panose="020B0304020202020204" pitchFamily="34" charset="0"/>
              </a:rPr>
              <a:t>Cleansed Data for analysis</a:t>
            </a:r>
          </a:p>
          <a:p>
            <a:pPr marL="514350" indent="-514350">
              <a:buFont typeface="+mj-lt"/>
              <a:buAutoNum type="arabicPeriod"/>
            </a:pPr>
            <a:r>
              <a:rPr lang="en-US" dirty="0">
                <a:latin typeface="Arial Nova Light" panose="020B0304020202020204" pitchFamily="34" charset="0"/>
              </a:rPr>
              <a:t>For each factor:</a:t>
            </a:r>
          </a:p>
          <a:p>
            <a:pPr marL="971550" lvl="1" indent="-514350">
              <a:buFont typeface="+mj-lt"/>
              <a:buAutoNum type="alphaLcPeriod"/>
            </a:pPr>
            <a:r>
              <a:rPr lang="en-US" dirty="0">
                <a:latin typeface="Arial Nova Light" panose="020B0304020202020204" pitchFamily="34" charset="0"/>
              </a:rPr>
              <a:t>Defined our population</a:t>
            </a:r>
          </a:p>
          <a:p>
            <a:pPr marL="971550" lvl="1" indent="-514350">
              <a:buFont typeface="+mj-lt"/>
              <a:buAutoNum type="alphaLcPeriod"/>
            </a:pPr>
            <a:r>
              <a:rPr lang="en-US" dirty="0">
                <a:latin typeface="Arial Nova Light" panose="020B0304020202020204" pitchFamily="34" charset="0"/>
              </a:rPr>
              <a:t>Proposed a question</a:t>
            </a:r>
          </a:p>
          <a:p>
            <a:pPr marL="971550" lvl="1" indent="-514350">
              <a:buFont typeface="+mj-lt"/>
              <a:buAutoNum type="alphaLcPeriod"/>
            </a:pPr>
            <a:r>
              <a:rPr lang="en-US" dirty="0">
                <a:latin typeface="Arial Nova Light" panose="020B0304020202020204" pitchFamily="34" charset="0"/>
              </a:rPr>
              <a:t>Formed our conclusion</a:t>
            </a:r>
          </a:p>
          <a:p>
            <a:pPr marL="514350" indent="-514350">
              <a:buFont typeface="+mj-lt"/>
              <a:buAutoNum type="arabicPeriod"/>
            </a:pPr>
            <a:r>
              <a:rPr lang="en-US" dirty="0">
                <a:latin typeface="Arial Nova Light" panose="020B0304020202020204" pitchFamily="34" charset="0"/>
              </a:rPr>
              <a:t>Performed a Retrospective</a:t>
            </a:r>
          </a:p>
        </p:txBody>
      </p:sp>
    </p:spTree>
    <p:extLst>
      <p:ext uri="{BB962C8B-B14F-4D97-AF65-F5344CB8AC3E}">
        <p14:creationId xmlns:p14="http://schemas.microsoft.com/office/powerpoint/2010/main" val="1110792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21197-45F1-45C4-9AE6-052B8BE34DF5}"/>
              </a:ext>
            </a:extLst>
          </p:cNvPr>
          <p:cNvSpPr>
            <a:spLocks noGrp="1"/>
          </p:cNvSpPr>
          <p:nvPr>
            <p:ph type="title"/>
          </p:nvPr>
        </p:nvSpPr>
        <p:spPr>
          <a:xfrm>
            <a:off x="2231136" y="507492"/>
            <a:ext cx="7729728" cy="1188720"/>
          </a:xfrm>
        </p:spPr>
        <p:txBody>
          <a:bodyPr/>
          <a:lstStyle/>
          <a:p>
            <a:r>
              <a:rPr lang="en-US" dirty="0"/>
              <a:t>Cleanup Process Experience</a:t>
            </a:r>
          </a:p>
        </p:txBody>
      </p:sp>
      <p:sp>
        <p:nvSpPr>
          <p:cNvPr id="3" name="Content Placeholder 2">
            <a:extLst>
              <a:ext uri="{FF2B5EF4-FFF2-40B4-BE49-F238E27FC236}">
                <a16:creationId xmlns:a16="http://schemas.microsoft.com/office/drawing/2014/main" id="{77CD9416-30E5-4E6C-9E4B-9E4B29052C22}"/>
              </a:ext>
            </a:extLst>
          </p:cNvPr>
          <p:cNvSpPr>
            <a:spLocks noGrp="1"/>
          </p:cNvSpPr>
          <p:nvPr>
            <p:ph idx="1"/>
          </p:nvPr>
        </p:nvSpPr>
        <p:spPr>
          <a:xfrm>
            <a:off x="838200" y="1867577"/>
            <a:ext cx="10515600" cy="4730300"/>
          </a:xfrm>
        </p:spPr>
        <p:txBody>
          <a:bodyPr>
            <a:normAutofit/>
          </a:bodyPr>
          <a:lstStyle/>
          <a:p>
            <a:r>
              <a:rPr lang="en-US" dirty="0">
                <a:latin typeface="Arial Nova Light" panose="020B0304020202020204" pitchFamily="34" charset="0"/>
              </a:rPr>
              <a:t>Our data was available for download thru the respective resources but not all in the same format…(ex. .</a:t>
            </a:r>
            <a:r>
              <a:rPr lang="en-US" dirty="0" err="1">
                <a:latin typeface="Arial Nova Light" panose="020B0304020202020204" pitchFamily="34" charset="0"/>
              </a:rPr>
              <a:t>xls</a:t>
            </a:r>
            <a:r>
              <a:rPr lang="en-US" dirty="0">
                <a:latin typeface="Arial Nova Light" panose="020B0304020202020204" pitchFamily="34" charset="0"/>
              </a:rPr>
              <a:t> vs .csv)</a:t>
            </a:r>
          </a:p>
          <a:p>
            <a:r>
              <a:rPr lang="en-US" dirty="0">
                <a:latin typeface="Arial Nova Light" panose="020B0304020202020204" pitchFamily="34" charset="0"/>
              </a:rPr>
              <a:t>Issues experienced from .csv files that were converted from .</a:t>
            </a:r>
            <a:r>
              <a:rPr lang="en-US" dirty="0" err="1">
                <a:latin typeface="Arial Nova Light" panose="020B0304020202020204" pitchFamily="34" charset="0"/>
              </a:rPr>
              <a:t>xls</a:t>
            </a:r>
            <a:r>
              <a:rPr lang="en-US" dirty="0">
                <a:latin typeface="Arial Nova Light" panose="020B0304020202020204" pitchFamily="34" charset="0"/>
              </a:rPr>
              <a:t>:</a:t>
            </a:r>
          </a:p>
          <a:p>
            <a:pPr lvl="1"/>
            <a:r>
              <a:rPr lang="en-US" sz="1800" dirty="0">
                <a:latin typeface="Arial Nova Light" panose="020B0304020202020204" pitchFamily="34" charset="0"/>
              </a:rPr>
              <a:t>Commas</a:t>
            </a:r>
          </a:p>
          <a:p>
            <a:pPr lvl="1"/>
            <a:r>
              <a:rPr lang="en-US" sz="1800" dirty="0">
                <a:latin typeface="Arial Nova Light" panose="020B0304020202020204" pitchFamily="34" charset="0"/>
              </a:rPr>
              <a:t>Rows above header rows that made csv files unreadable by </a:t>
            </a:r>
            <a:r>
              <a:rPr lang="en-US" sz="1800" dirty="0" err="1">
                <a:latin typeface="Arial Nova Light" panose="020B0304020202020204" pitchFamily="34" charset="0"/>
              </a:rPr>
              <a:t>jupyter</a:t>
            </a:r>
            <a:r>
              <a:rPr lang="en-US" sz="1800" dirty="0">
                <a:latin typeface="Arial Nova Light" panose="020B0304020202020204" pitchFamily="34" charset="0"/>
              </a:rPr>
              <a:t> notebooks</a:t>
            </a:r>
          </a:p>
          <a:p>
            <a:r>
              <a:rPr lang="en-US" dirty="0">
                <a:latin typeface="Arial Nova Light" panose="020B0304020202020204" pitchFamily="34" charset="0"/>
              </a:rPr>
              <a:t>Data not available for all years originally scoped – we kept reducing our time range to accommodate</a:t>
            </a:r>
          </a:p>
          <a:p>
            <a:r>
              <a:rPr lang="en-US" dirty="0">
                <a:latin typeface="Arial Nova Light" panose="020B0304020202020204" pitchFamily="34" charset="0"/>
              </a:rPr>
              <a:t>Unique key was not named consistently across files which required modification in </a:t>
            </a:r>
            <a:r>
              <a:rPr lang="en-US" dirty="0" err="1">
                <a:latin typeface="Arial Nova Light" panose="020B0304020202020204" pitchFamily="34" charset="0"/>
              </a:rPr>
              <a:t>Jupyter</a:t>
            </a:r>
            <a:r>
              <a:rPr lang="en-US" dirty="0">
                <a:latin typeface="Arial Nova Light" panose="020B0304020202020204" pitchFamily="34" charset="0"/>
              </a:rPr>
              <a:t> notebook (ex. Years, year, YEAR, </a:t>
            </a:r>
            <a:r>
              <a:rPr lang="en-US" dirty="0" err="1">
                <a:latin typeface="Arial Nova Light" panose="020B0304020202020204" pitchFamily="34" charset="0"/>
              </a:rPr>
              <a:t>etc</a:t>
            </a:r>
            <a:r>
              <a:rPr lang="en-US" dirty="0">
                <a:latin typeface="Arial Nova Light" panose="020B0304020202020204" pitchFamily="34" charset="0"/>
              </a:rPr>
              <a:t>…)</a:t>
            </a:r>
          </a:p>
          <a:p>
            <a:r>
              <a:rPr lang="en-US" dirty="0">
                <a:latin typeface="Arial Nova Light" panose="020B0304020202020204" pitchFamily="34" charset="0"/>
              </a:rPr>
              <a:t>Required conversion of object data types to float data types in </a:t>
            </a:r>
            <a:r>
              <a:rPr lang="en-US" dirty="0" err="1">
                <a:latin typeface="Arial Nova Light" panose="020B0304020202020204" pitchFamily="34" charset="0"/>
              </a:rPr>
              <a:t>Jupyter</a:t>
            </a:r>
            <a:r>
              <a:rPr lang="en-US" dirty="0">
                <a:latin typeface="Arial Nova Light" panose="020B0304020202020204" pitchFamily="34" charset="0"/>
              </a:rPr>
              <a:t> notebook</a:t>
            </a:r>
          </a:p>
          <a:p>
            <a:pPr marL="0" indent="0">
              <a:buNone/>
            </a:pPr>
            <a:endParaRPr lang="en-US" sz="2400" dirty="0">
              <a:latin typeface="Arial Nova Light" panose="020B0304020202020204" pitchFamily="34" charset="0"/>
            </a:endParaRPr>
          </a:p>
          <a:p>
            <a:endParaRPr lang="en-US" sz="2400" dirty="0">
              <a:latin typeface="Arial Nova Light" panose="020B0304020202020204" pitchFamily="34" charset="0"/>
            </a:endParaRPr>
          </a:p>
          <a:p>
            <a:endParaRPr lang="en-US" sz="2400" dirty="0">
              <a:latin typeface="Arial Nova Light" panose="020B0304020202020204" pitchFamily="34" charset="0"/>
            </a:endParaRPr>
          </a:p>
          <a:p>
            <a:pPr lvl="1"/>
            <a:endParaRPr lang="en-US" dirty="0">
              <a:latin typeface="Arial Nova Light" panose="020B0304020202020204" pitchFamily="34" charset="0"/>
            </a:endParaRPr>
          </a:p>
          <a:p>
            <a:pPr lvl="1"/>
            <a:endParaRPr lang="en-US" dirty="0">
              <a:latin typeface="Arial Nova Light" panose="020B0304020202020204" pitchFamily="34" charset="0"/>
            </a:endParaRPr>
          </a:p>
        </p:txBody>
      </p:sp>
    </p:spTree>
    <p:extLst>
      <p:ext uri="{BB962C8B-B14F-4D97-AF65-F5344CB8AC3E}">
        <p14:creationId xmlns:p14="http://schemas.microsoft.com/office/powerpoint/2010/main" val="19539622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40907-C014-4B07-93EE-32E5ACC70632}"/>
              </a:ext>
            </a:extLst>
          </p:cNvPr>
          <p:cNvSpPr>
            <a:spLocks noGrp="1"/>
          </p:cNvSpPr>
          <p:nvPr>
            <p:ph type="title"/>
          </p:nvPr>
        </p:nvSpPr>
        <p:spPr/>
        <p:txBody>
          <a:bodyPr/>
          <a:lstStyle/>
          <a:p>
            <a:r>
              <a:rPr lang="en-US" dirty="0">
                <a:latin typeface="Arial Nova Light" panose="020B0304020202020204" pitchFamily="34" charset="0"/>
              </a:rPr>
              <a:t>Clean up (</a:t>
            </a:r>
            <a:r>
              <a:rPr lang="en-US" dirty="0" err="1">
                <a:latin typeface="Arial Nova Light" panose="020B0304020202020204" pitchFamily="34" charset="0"/>
              </a:rPr>
              <a:t>con’t</a:t>
            </a:r>
            <a:r>
              <a:rPr lang="en-US" dirty="0">
                <a:latin typeface="Arial Nova Light" panose="020B0304020202020204" pitchFamily="34" charset="0"/>
              </a:rPr>
              <a:t>)</a:t>
            </a:r>
          </a:p>
        </p:txBody>
      </p:sp>
      <p:pic>
        <p:nvPicPr>
          <p:cNvPr id="5" name="Content Placeholder 4" descr="Text&#10;&#10;Description automatically generated">
            <a:extLst>
              <a:ext uri="{FF2B5EF4-FFF2-40B4-BE49-F238E27FC236}">
                <a16:creationId xmlns:a16="http://schemas.microsoft.com/office/drawing/2014/main" id="{A06326B2-5626-5C4B-A100-781632D4FD1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8655" y="2358405"/>
            <a:ext cx="8542713" cy="1378664"/>
          </a:xfrm>
        </p:spPr>
      </p:pic>
      <p:pic>
        <p:nvPicPr>
          <p:cNvPr id="7" name="Picture 6" descr="Graphical user interface, text, application&#10;&#10;Description automatically generated">
            <a:extLst>
              <a:ext uri="{FF2B5EF4-FFF2-40B4-BE49-F238E27FC236}">
                <a16:creationId xmlns:a16="http://schemas.microsoft.com/office/drawing/2014/main" id="{11078A5A-AA1C-9A4F-9AC2-1B0D361E13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8656" y="3716287"/>
            <a:ext cx="8732376" cy="2400356"/>
          </a:xfrm>
          <a:prstGeom prst="rect">
            <a:avLst/>
          </a:prstGeom>
        </p:spPr>
      </p:pic>
      <mc:AlternateContent xmlns:mc="http://schemas.openxmlformats.org/markup-compatibility/2006" xmlns:p14="http://schemas.microsoft.com/office/powerpoint/2010/main">
        <mc:Choice Requires="p14">
          <p:contentPart p14:bwMode="auto" r:id="rId4">
            <p14:nvContentPartPr>
              <p14:cNvPr id="9" name="Ink 8">
                <a:extLst>
                  <a:ext uri="{FF2B5EF4-FFF2-40B4-BE49-F238E27FC236}">
                    <a16:creationId xmlns:a16="http://schemas.microsoft.com/office/drawing/2014/main" id="{63EAB4A6-E23D-2443-A5A3-A4C2EADF9BDC}"/>
                  </a:ext>
                </a:extLst>
              </p14:cNvPr>
              <p14:cNvContentPartPr/>
              <p14:nvPr/>
            </p14:nvContentPartPr>
            <p14:xfrm>
              <a:off x="4405353" y="4771996"/>
              <a:ext cx="505440" cy="12240"/>
            </p14:xfrm>
          </p:contentPart>
        </mc:Choice>
        <mc:Fallback xmlns="">
          <p:pic>
            <p:nvPicPr>
              <p:cNvPr id="9" name="Ink 8">
                <a:extLst>
                  <a:ext uri="{FF2B5EF4-FFF2-40B4-BE49-F238E27FC236}">
                    <a16:creationId xmlns:a16="http://schemas.microsoft.com/office/drawing/2014/main" id="{63EAB4A6-E23D-2443-A5A3-A4C2EADF9BDC}"/>
                  </a:ext>
                </a:extLst>
              </p:cNvPr>
              <p:cNvPicPr/>
              <p:nvPr/>
            </p:nvPicPr>
            <p:blipFill>
              <a:blip r:embed="rId5"/>
              <a:stretch>
                <a:fillRect/>
              </a:stretch>
            </p:blipFill>
            <p:spPr>
              <a:xfrm>
                <a:off x="4315713" y="4592356"/>
                <a:ext cx="685080" cy="371880"/>
              </a:xfrm>
              <a:prstGeom prst="rect">
                <a:avLst/>
              </a:prstGeom>
            </p:spPr>
          </p:pic>
        </mc:Fallback>
      </mc:AlternateContent>
      <p:pic>
        <p:nvPicPr>
          <p:cNvPr id="11" name="Picture 10" descr="Text, letter&#10;&#10;Description automatically generated">
            <a:extLst>
              <a:ext uri="{FF2B5EF4-FFF2-40B4-BE49-F238E27FC236}">
                <a16:creationId xmlns:a16="http://schemas.microsoft.com/office/drawing/2014/main" id="{A6D7467B-62E5-3B43-AAEC-5D3CA18245C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08655" y="4497185"/>
            <a:ext cx="8732377" cy="2010295"/>
          </a:xfrm>
          <a:prstGeom prst="rect">
            <a:avLst/>
          </a:prstGeom>
        </p:spPr>
      </p:pic>
      <p:sp>
        <p:nvSpPr>
          <p:cNvPr id="14" name="Right Arrow 13">
            <a:extLst>
              <a:ext uri="{FF2B5EF4-FFF2-40B4-BE49-F238E27FC236}">
                <a16:creationId xmlns:a16="http://schemas.microsoft.com/office/drawing/2014/main" id="{9CF81A48-08D6-9E45-BA5D-1A3EA1FF5CA2}"/>
              </a:ext>
            </a:extLst>
          </p:cNvPr>
          <p:cNvSpPr/>
          <p:nvPr/>
        </p:nvSpPr>
        <p:spPr>
          <a:xfrm>
            <a:off x="349134" y="2898108"/>
            <a:ext cx="831273" cy="29925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a:extLst>
              <a:ext uri="{FF2B5EF4-FFF2-40B4-BE49-F238E27FC236}">
                <a16:creationId xmlns:a16="http://schemas.microsoft.com/office/drawing/2014/main" id="{F7D70382-BB9F-1F4D-9587-EC96CD4247B5}"/>
              </a:ext>
            </a:extLst>
          </p:cNvPr>
          <p:cNvSpPr/>
          <p:nvPr/>
        </p:nvSpPr>
        <p:spPr>
          <a:xfrm>
            <a:off x="349133" y="4048298"/>
            <a:ext cx="831273" cy="29925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8F00B427-F648-C24D-B356-791B0E55960C}"/>
              </a:ext>
            </a:extLst>
          </p:cNvPr>
          <p:cNvSpPr/>
          <p:nvPr/>
        </p:nvSpPr>
        <p:spPr>
          <a:xfrm>
            <a:off x="349132" y="5352703"/>
            <a:ext cx="831273" cy="29925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201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0E443-A39B-7341-9D24-1C82FA33B17F}"/>
              </a:ext>
            </a:extLst>
          </p:cNvPr>
          <p:cNvSpPr>
            <a:spLocks noGrp="1"/>
          </p:cNvSpPr>
          <p:nvPr>
            <p:ph type="title"/>
          </p:nvPr>
        </p:nvSpPr>
        <p:spPr/>
        <p:txBody>
          <a:bodyPr/>
          <a:lstStyle/>
          <a:p>
            <a:r>
              <a:rPr lang="en-US" dirty="0"/>
              <a:t>Fertility Rate and Educational Attainment</a:t>
            </a:r>
          </a:p>
        </p:txBody>
      </p:sp>
      <p:pic>
        <p:nvPicPr>
          <p:cNvPr id="5" name="Content Placeholder 4" descr="Chart, line chart&#10;&#10;Description automatically generated">
            <a:extLst>
              <a:ext uri="{FF2B5EF4-FFF2-40B4-BE49-F238E27FC236}">
                <a16:creationId xmlns:a16="http://schemas.microsoft.com/office/drawing/2014/main" id="{07508126-5309-0744-8613-1FA3421551D6}"/>
              </a:ext>
            </a:extLst>
          </p:cNvPr>
          <p:cNvPicPr>
            <a:picLocks noGrp="1" noChangeAspect="1"/>
          </p:cNvPicPr>
          <p:nvPr>
            <p:ph idx="1"/>
          </p:nvPr>
        </p:nvPicPr>
        <p:blipFill>
          <a:blip r:embed="rId2"/>
          <a:stretch>
            <a:fillRect/>
          </a:stretch>
        </p:blipFill>
        <p:spPr>
          <a:xfrm>
            <a:off x="340660" y="2706631"/>
            <a:ext cx="5638800" cy="3568700"/>
          </a:xfrm>
        </p:spPr>
      </p:pic>
      <p:sp>
        <p:nvSpPr>
          <p:cNvPr id="6" name="TextBox 5">
            <a:extLst>
              <a:ext uri="{FF2B5EF4-FFF2-40B4-BE49-F238E27FC236}">
                <a16:creationId xmlns:a16="http://schemas.microsoft.com/office/drawing/2014/main" id="{94A2471D-46FF-F94D-BB56-EFCC049366A2}"/>
              </a:ext>
            </a:extLst>
          </p:cNvPr>
          <p:cNvSpPr txBox="1"/>
          <p:nvPr/>
        </p:nvSpPr>
        <p:spPr>
          <a:xfrm>
            <a:off x="6096000" y="3554529"/>
            <a:ext cx="5024718" cy="1569660"/>
          </a:xfrm>
          <a:prstGeom prst="rect">
            <a:avLst/>
          </a:prstGeom>
          <a:noFill/>
        </p:spPr>
        <p:txBody>
          <a:bodyPr wrap="square" rtlCol="0">
            <a:spAutoFit/>
          </a:bodyPr>
          <a:lstStyle/>
          <a:p>
            <a:r>
              <a:rPr lang="en-US" dirty="0">
                <a:latin typeface="Arial Nova Light" panose="020B0304020202020204" pitchFamily="34" charset="0"/>
              </a:rPr>
              <a:t>Through the research the following data shows that female education has increased throughout the years in every grade. As of now, women are the most educated they have ever been but are having fewer children</a:t>
            </a:r>
            <a:r>
              <a:rPr lang="en-US" sz="2400" dirty="0">
                <a:latin typeface="Arial Nova Light" panose="020B0304020202020204" pitchFamily="34" charset="0"/>
              </a:rPr>
              <a:t>.</a:t>
            </a:r>
          </a:p>
        </p:txBody>
      </p:sp>
    </p:spTree>
    <p:extLst>
      <p:ext uri="{BB962C8B-B14F-4D97-AF65-F5344CB8AC3E}">
        <p14:creationId xmlns:p14="http://schemas.microsoft.com/office/powerpoint/2010/main" val="2127781956"/>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{4EE4B5B9-DFA8-AE44-94E0-6749292E2790}tf10001120</Template>
  <TotalTime>573</TotalTime>
  <Words>755</Words>
  <Application>Microsoft Macintosh PowerPoint</Application>
  <PresentationFormat>Widescreen</PresentationFormat>
  <Paragraphs>100</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Arial Nova</vt:lpstr>
      <vt:lpstr>Arial Nova Light</vt:lpstr>
      <vt:lpstr>Gill Sans MT</vt:lpstr>
      <vt:lpstr>Slack-Lato</vt:lpstr>
      <vt:lpstr>Parcel</vt:lpstr>
      <vt:lpstr>Fertility Rate Influencers in the us</vt:lpstr>
      <vt:lpstr>Why did we choose this topic?</vt:lpstr>
      <vt:lpstr>The U.S. fertility rate has decreased over time…</vt:lpstr>
      <vt:lpstr>How is Fertility Rate defined?</vt:lpstr>
      <vt:lpstr>We believed the following factors contributed to the decline… </vt:lpstr>
      <vt:lpstr>Our approach…</vt:lpstr>
      <vt:lpstr>Cleanup Process Experience</vt:lpstr>
      <vt:lpstr>Clean up (con’t)</vt:lpstr>
      <vt:lpstr>Fertility Rate and Educational Attainment</vt:lpstr>
      <vt:lpstr>PowerPoint Presentation</vt:lpstr>
      <vt:lpstr>Age</vt:lpstr>
      <vt:lpstr>Age</vt:lpstr>
      <vt:lpstr>Marital Status</vt:lpstr>
      <vt:lpstr>Marital Status</vt:lpstr>
      <vt:lpstr>Living Arrangements </vt:lpstr>
      <vt:lpstr>Living Arrangements:  Our Tests</vt:lpstr>
      <vt:lpstr>In conclusion….</vt:lpstr>
      <vt:lpstr>Retrospect:  Coulda, woulda, shoulda…</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Fertility Rate Influencers</dc:title>
  <dc:creator>Vanessa Lee</dc:creator>
  <cp:lastModifiedBy>Isaac Martinez</cp:lastModifiedBy>
  <cp:revision>33</cp:revision>
  <dcterms:created xsi:type="dcterms:W3CDTF">2020-10-26T01:31:24Z</dcterms:created>
  <dcterms:modified xsi:type="dcterms:W3CDTF">2020-10-29T03:16:53Z</dcterms:modified>
</cp:coreProperties>
</file>

<file path=docProps/thumbnail.jpeg>
</file>